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4"/>
  </p:sldMasterIdLst>
  <p:notesMasterIdLst>
    <p:notesMasterId r:id="rId35"/>
  </p:notesMasterIdLst>
  <p:handoutMasterIdLst>
    <p:handoutMasterId r:id="rId36"/>
  </p:handoutMasterIdLst>
  <p:sldIdLst>
    <p:sldId id="356" r:id="rId5"/>
    <p:sldId id="397" r:id="rId6"/>
    <p:sldId id="398" r:id="rId7"/>
    <p:sldId id="399" r:id="rId8"/>
    <p:sldId id="404" r:id="rId9"/>
    <p:sldId id="405" r:id="rId10"/>
    <p:sldId id="385" r:id="rId11"/>
    <p:sldId id="386" r:id="rId12"/>
    <p:sldId id="406" r:id="rId13"/>
    <p:sldId id="387" r:id="rId14"/>
    <p:sldId id="388" r:id="rId15"/>
    <p:sldId id="389" r:id="rId16"/>
    <p:sldId id="395" r:id="rId17"/>
    <p:sldId id="413" r:id="rId18"/>
    <p:sldId id="414" r:id="rId19"/>
    <p:sldId id="415" r:id="rId20"/>
    <p:sldId id="416" r:id="rId21"/>
    <p:sldId id="417" r:id="rId22"/>
    <p:sldId id="418" r:id="rId23"/>
    <p:sldId id="419" r:id="rId24"/>
    <p:sldId id="381" r:id="rId25"/>
    <p:sldId id="408" r:id="rId26"/>
    <p:sldId id="409" r:id="rId27"/>
    <p:sldId id="410" r:id="rId28"/>
    <p:sldId id="420" r:id="rId29"/>
    <p:sldId id="421" r:id="rId30"/>
    <p:sldId id="411" r:id="rId31"/>
    <p:sldId id="412" r:id="rId32"/>
    <p:sldId id="422" r:id="rId33"/>
    <p:sldId id="423" r:id="rId34"/>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0548F37-5503-241D-D53E-489B4C1A2F47}" name="Gonzalez, Gilbert" initials="GG" userId="S::ggonzale@doe.nj.gov::7943001e-828e-4a70-8822-a293e56199fa" providerId="AD"/>
  <p188:author id="{A947FE86-FFA3-5C98-684A-FB4BC7242DB8}" name="Chauhan, Swati" initials="CS" userId="S::schauhan@doe.nj.gov::4d545244-44e6-4bf6-a485-1eda809375fc" providerId="AD"/>
  <p188:author id="{64DFA9CA-56E7-C435-DE3B-E4C00AD81F80}" name="Boczany, John" initials="BJ" userId="S::jboczany@doe.nj.gov::eaa0e304-5c6b-4af3-b925-16a89086048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Hilaman, Lara" initials="HL" lastIdx="1" clrIdx="6">
    <p:extLst>
      <p:ext uri="{19B8F6BF-5375-455C-9EA6-DF929625EA0E}">
        <p15:presenceInfo xmlns:p15="http://schemas.microsoft.com/office/powerpoint/2012/main" userId="S::llane@doe.nj.gov::990d83b4-95ef-491d-90f2-57f09870f3c9" providerId="AD"/>
      </p:ext>
    </p:extLst>
  </p:cmAuthor>
  <p:cmAuthor id="1" name="Howard, Lori" initials="HL" lastIdx="6" clrIdx="0">
    <p:extLst>
      <p:ext uri="{19B8F6BF-5375-455C-9EA6-DF929625EA0E}">
        <p15:presenceInfo xmlns:p15="http://schemas.microsoft.com/office/powerpoint/2012/main" userId="S-1-5-21-2017986614-23424109-2091147243-6983" providerId="AD"/>
      </p:ext>
    </p:extLst>
  </p:cmAuthor>
  <p:cmAuthor id="8" name="Thomas, Elizabeth" initials="TE" lastIdx="12" clrIdx="7">
    <p:extLst>
      <p:ext uri="{19B8F6BF-5375-455C-9EA6-DF929625EA0E}">
        <p15:presenceInfo xmlns:p15="http://schemas.microsoft.com/office/powerpoint/2012/main" userId="S::ethomas@doe.nj.gov::ecf9b76d-2424-407e-a49b-ad172b417e8c" providerId="AD"/>
      </p:ext>
    </p:extLst>
  </p:cmAuthor>
  <p:cmAuthor id="2" name="Steele Dadzie, Timothy" initials="SDT" lastIdx="2" clrIdx="1">
    <p:extLst>
      <p:ext uri="{19B8F6BF-5375-455C-9EA6-DF929625EA0E}">
        <p15:presenceInfo xmlns:p15="http://schemas.microsoft.com/office/powerpoint/2012/main" userId="S-1-5-21-2017986614-23424109-2091147243-34982" providerId="AD"/>
      </p:ext>
    </p:extLst>
  </p:cmAuthor>
  <p:cmAuthor id="3" name="Bhargiri, Seema" initials="BS" lastIdx="1" clrIdx="2">
    <p:extLst>
      <p:ext uri="{19B8F6BF-5375-455C-9EA6-DF929625EA0E}">
        <p15:presenceInfo xmlns:p15="http://schemas.microsoft.com/office/powerpoint/2012/main" userId="S::sbhargir@doe.nj.gov::9158d908-f89a-487f-a6a8-7523096f36d6" providerId="AD"/>
      </p:ext>
    </p:extLst>
  </p:cmAuthor>
  <p:cmAuthor id="4" name="Chiu, Ting-Wei" initials="CT" lastIdx="8" clrIdx="3">
    <p:extLst>
      <p:ext uri="{19B8F6BF-5375-455C-9EA6-DF929625EA0E}">
        <p15:presenceInfo xmlns:p15="http://schemas.microsoft.com/office/powerpoint/2012/main" userId="S::tchiu@doe.nj.gov::b4a7b3f7-662c-4096-9575-0642685ec8b8" providerId="AD"/>
      </p:ext>
    </p:extLst>
  </p:cmAuthor>
  <p:cmAuthor id="5" name="Chauhan, Swati" initials="CS" lastIdx="6" clrIdx="4">
    <p:extLst>
      <p:ext uri="{19B8F6BF-5375-455C-9EA6-DF929625EA0E}">
        <p15:presenceInfo xmlns:p15="http://schemas.microsoft.com/office/powerpoint/2012/main" userId="S::schauhan@doe.nj.gov::4d545244-44e6-4bf6-a485-1eda809375fc" providerId="AD"/>
      </p:ext>
    </p:extLst>
  </p:cmAuthor>
  <p:cmAuthor id="6" name="Wills, Rebecca" initials="WR" lastIdx="7" clrIdx="5">
    <p:extLst>
      <p:ext uri="{19B8F6BF-5375-455C-9EA6-DF929625EA0E}">
        <p15:presenceInfo xmlns:p15="http://schemas.microsoft.com/office/powerpoint/2012/main" userId="S::rwills@doe.nj.gov::0e821839-4768-4fbe-99bd-ef7ecb8f0ca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701E"/>
    <a:srgbClr val="D0D8E8"/>
    <a:srgbClr val="003366"/>
    <a:srgbClr val="666699"/>
    <a:srgbClr val="E9EDF4"/>
    <a:srgbClr val="00BB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31" autoAdjust="0"/>
    <p:restoredTop sz="94698" autoAdjust="0"/>
  </p:normalViewPr>
  <p:slideViewPr>
    <p:cSldViewPr snapToGrid="0">
      <p:cViewPr varScale="1">
        <p:scale>
          <a:sx n="184" d="100"/>
          <a:sy n="184" d="100"/>
        </p:scale>
        <p:origin x="2032"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3.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embeddings/oleObject4.bin"/><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embeddings/oleObject5.bin"/><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embeddings/oleObject6.bin"/><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r>
              <a:rPr lang="en-US" dirty="0"/>
              <a:t>Support Levels by Subgroup</a:t>
            </a:r>
          </a:p>
        </c:rich>
      </c:tx>
      <c:overlay val="0"/>
      <c:spPr>
        <a:noFill/>
        <a:ln>
          <a:noFill/>
        </a:ln>
        <a:effectLst/>
      </c:spPr>
      <c:txPr>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strRef>
              <c:f>Sheet1!$D$1</c:f>
              <c:strCache>
                <c:ptCount val="1"/>
                <c:pt idx="0">
                  <c:v>More Support Needed</c:v>
                </c:pt>
              </c:strCache>
            </c:strRef>
          </c:tx>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Sheet1!$B$2:$C$5</c:f>
              <c:strCache>
                <c:ptCount val="4"/>
                <c:pt idx="0">
                  <c:v>District</c:v>
                </c:pt>
                <c:pt idx="1">
                  <c:v>Students with Disabilities</c:v>
                </c:pt>
                <c:pt idx="2">
                  <c:v>English Learner</c:v>
                </c:pt>
                <c:pt idx="3">
                  <c:v>Economically Disadvantaged</c:v>
                </c:pt>
              </c:strCache>
            </c:strRef>
          </c:cat>
          <c:val>
            <c:numRef>
              <c:f>Sheet1!$D$2:$D$5</c:f>
              <c:numCache>
                <c:formatCode>General</c:formatCode>
                <c:ptCount val="4"/>
                <c:pt idx="0">
                  <c:v>37</c:v>
                </c:pt>
                <c:pt idx="1">
                  <c:v>66</c:v>
                </c:pt>
                <c:pt idx="2">
                  <c:v>73</c:v>
                </c:pt>
                <c:pt idx="3">
                  <c:v>42</c:v>
                </c:pt>
              </c:numCache>
            </c:numRef>
          </c:val>
          <c:extLst>
            <c:ext xmlns:c16="http://schemas.microsoft.com/office/drawing/2014/chart" uri="{C3380CC4-5D6E-409C-BE32-E72D297353CC}">
              <c16:uniqueId val="{00000000-438A-4DAD-AE41-F8456440BC87}"/>
            </c:ext>
          </c:extLst>
        </c:ser>
        <c:ser>
          <c:idx val="1"/>
          <c:order val="1"/>
          <c:tx>
            <c:strRef>
              <c:f>Sheet1!$E$1</c:f>
              <c:strCache>
                <c:ptCount val="1"/>
                <c:pt idx="0">
                  <c:v>Some Support Needed</c:v>
                </c:pt>
              </c:strCache>
            </c:strRef>
          </c:tx>
          <c:spPr>
            <a:solidFill>
              <a:schemeClr val="accent3">
                <a:alpha val="70000"/>
              </a:schemeClr>
            </a:solidFill>
            <a:ln>
              <a:solidFill>
                <a:srgbClr val="49701E"/>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Sheet1!$B$2:$C$5</c:f>
              <c:strCache>
                <c:ptCount val="4"/>
                <c:pt idx="0">
                  <c:v>District</c:v>
                </c:pt>
                <c:pt idx="1">
                  <c:v>Students with Disabilities</c:v>
                </c:pt>
                <c:pt idx="2">
                  <c:v>English Learner</c:v>
                </c:pt>
                <c:pt idx="3">
                  <c:v>Economically Disadvantaged</c:v>
                </c:pt>
              </c:strCache>
            </c:strRef>
          </c:cat>
          <c:val>
            <c:numRef>
              <c:f>Sheet1!$E$2:$E$5</c:f>
              <c:numCache>
                <c:formatCode>General</c:formatCode>
                <c:ptCount val="4"/>
                <c:pt idx="0">
                  <c:v>25</c:v>
                </c:pt>
                <c:pt idx="1">
                  <c:v>21</c:v>
                </c:pt>
                <c:pt idx="2">
                  <c:v>14</c:v>
                </c:pt>
                <c:pt idx="3">
                  <c:v>24</c:v>
                </c:pt>
              </c:numCache>
            </c:numRef>
          </c:val>
          <c:extLst>
            <c:ext xmlns:c16="http://schemas.microsoft.com/office/drawing/2014/chart" uri="{C3380CC4-5D6E-409C-BE32-E72D297353CC}">
              <c16:uniqueId val="{00000001-438A-4DAD-AE41-F8456440BC87}"/>
            </c:ext>
          </c:extLst>
        </c:ser>
        <c:ser>
          <c:idx val="2"/>
          <c:order val="2"/>
          <c:tx>
            <c:strRef>
              <c:f>Sheet1!$F$1</c:f>
              <c:strCache>
                <c:ptCount val="1"/>
                <c:pt idx="0">
                  <c:v>Less Support Needed</c:v>
                </c:pt>
              </c:strCache>
            </c:strRef>
          </c:tx>
          <c:spPr>
            <a:solidFill>
              <a:schemeClr val="accent5">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Sheet1!$B$2:$C$5</c:f>
              <c:strCache>
                <c:ptCount val="4"/>
                <c:pt idx="0">
                  <c:v>District</c:v>
                </c:pt>
                <c:pt idx="1">
                  <c:v>Students with Disabilities</c:v>
                </c:pt>
                <c:pt idx="2">
                  <c:v>English Learner</c:v>
                </c:pt>
                <c:pt idx="3">
                  <c:v>Economically Disadvantaged</c:v>
                </c:pt>
              </c:strCache>
            </c:strRef>
          </c:cat>
          <c:val>
            <c:numRef>
              <c:f>Sheet1!$F$2:$F$5</c:f>
              <c:numCache>
                <c:formatCode>General</c:formatCode>
                <c:ptCount val="4"/>
                <c:pt idx="0">
                  <c:v>38</c:v>
                </c:pt>
                <c:pt idx="1">
                  <c:v>13</c:v>
                </c:pt>
                <c:pt idx="2">
                  <c:v>13</c:v>
                </c:pt>
                <c:pt idx="3">
                  <c:v>34</c:v>
                </c:pt>
              </c:numCache>
            </c:numRef>
          </c:val>
          <c:extLst>
            <c:ext xmlns:c16="http://schemas.microsoft.com/office/drawing/2014/chart" uri="{C3380CC4-5D6E-409C-BE32-E72D297353CC}">
              <c16:uniqueId val="{00000002-438A-4DAD-AE41-F8456440BC87}"/>
            </c:ext>
          </c:extLst>
        </c:ser>
        <c:dLbls>
          <c:dLblPos val="outEnd"/>
          <c:showLegendKey val="0"/>
          <c:showVal val="1"/>
          <c:showCatName val="0"/>
          <c:showSerName val="0"/>
          <c:showPercent val="0"/>
          <c:showBubbleSize val="0"/>
        </c:dLbls>
        <c:gapWidth val="80"/>
        <c:overlap val="25"/>
        <c:axId val="1112407792"/>
        <c:axId val="1112404880"/>
      </c:barChart>
      <c:catAx>
        <c:axId val="1112407792"/>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1112404880"/>
        <c:crosses val="autoZero"/>
        <c:auto val="1"/>
        <c:lblAlgn val="ctr"/>
        <c:lblOffset val="100"/>
        <c:noMultiLvlLbl val="0"/>
      </c:catAx>
      <c:valAx>
        <c:axId val="1112404880"/>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1112407792"/>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r>
              <a:rPr lang="en-US" dirty="0"/>
              <a:t>Support Levels by Subgroup</a:t>
            </a:r>
          </a:p>
        </c:rich>
      </c:tx>
      <c:overlay val="0"/>
      <c:spPr>
        <a:noFill/>
        <a:ln>
          <a:noFill/>
        </a:ln>
        <a:effectLst/>
      </c:spPr>
      <c:txPr>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strRef>
              <c:f>Sheet1!$D$1</c:f>
              <c:strCache>
                <c:ptCount val="1"/>
                <c:pt idx="0">
                  <c:v>More Support Needed</c:v>
                </c:pt>
              </c:strCache>
            </c:strRef>
          </c:tx>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Sheet1!$B$2:$C$5</c:f>
              <c:strCache>
                <c:ptCount val="4"/>
                <c:pt idx="0">
                  <c:v>District</c:v>
                </c:pt>
                <c:pt idx="1">
                  <c:v>Students with Disabilities</c:v>
                </c:pt>
                <c:pt idx="2">
                  <c:v>English Learner</c:v>
                </c:pt>
                <c:pt idx="3">
                  <c:v>Economically Disadvantaged</c:v>
                </c:pt>
              </c:strCache>
            </c:strRef>
          </c:cat>
          <c:val>
            <c:numRef>
              <c:f>Sheet1!$D$2:$D$5</c:f>
              <c:numCache>
                <c:formatCode>General</c:formatCode>
                <c:ptCount val="4"/>
                <c:pt idx="0">
                  <c:v>64</c:v>
                </c:pt>
                <c:pt idx="1">
                  <c:v>84</c:v>
                </c:pt>
                <c:pt idx="2">
                  <c:v>87</c:v>
                </c:pt>
                <c:pt idx="3">
                  <c:v>67</c:v>
                </c:pt>
              </c:numCache>
            </c:numRef>
          </c:val>
          <c:extLst>
            <c:ext xmlns:c16="http://schemas.microsoft.com/office/drawing/2014/chart" uri="{C3380CC4-5D6E-409C-BE32-E72D297353CC}">
              <c16:uniqueId val="{00000000-438A-4DAD-AE41-F8456440BC87}"/>
            </c:ext>
          </c:extLst>
        </c:ser>
        <c:ser>
          <c:idx val="1"/>
          <c:order val="1"/>
          <c:tx>
            <c:strRef>
              <c:f>Sheet1!$E$1</c:f>
              <c:strCache>
                <c:ptCount val="1"/>
                <c:pt idx="0">
                  <c:v>Some Support Needed</c:v>
                </c:pt>
              </c:strCache>
            </c:strRef>
          </c:tx>
          <c:spPr>
            <a:solidFill>
              <a:schemeClr val="accent3">
                <a:alpha val="70000"/>
              </a:schemeClr>
            </a:solidFill>
            <a:ln>
              <a:solidFill>
                <a:srgbClr val="49701E"/>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Sheet1!$B$2:$C$5</c:f>
              <c:strCache>
                <c:ptCount val="4"/>
                <c:pt idx="0">
                  <c:v>District</c:v>
                </c:pt>
                <c:pt idx="1">
                  <c:v>Students with Disabilities</c:v>
                </c:pt>
                <c:pt idx="2">
                  <c:v>English Learner</c:v>
                </c:pt>
                <c:pt idx="3">
                  <c:v>Economically Disadvantaged</c:v>
                </c:pt>
              </c:strCache>
            </c:strRef>
          </c:cat>
          <c:val>
            <c:numRef>
              <c:f>Sheet1!$E$2:$E$5</c:f>
              <c:numCache>
                <c:formatCode>General</c:formatCode>
                <c:ptCount val="4"/>
                <c:pt idx="0">
                  <c:v>25</c:v>
                </c:pt>
                <c:pt idx="1">
                  <c:v>14</c:v>
                </c:pt>
                <c:pt idx="2">
                  <c:v>10</c:v>
                </c:pt>
                <c:pt idx="3">
                  <c:v>24</c:v>
                </c:pt>
              </c:numCache>
            </c:numRef>
          </c:val>
          <c:extLst>
            <c:ext xmlns:c16="http://schemas.microsoft.com/office/drawing/2014/chart" uri="{C3380CC4-5D6E-409C-BE32-E72D297353CC}">
              <c16:uniqueId val="{00000001-438A-4DAD-AE41-F8456440BC87}"/>
            </c:ext>
          </c:extLst>
        </c:ser>
        <c:ser>
          <c:idx val="2"/>
          <c:order val="2"/>
          <c:tx>
            <c:strRef>
              <c:f>Sheet1!$F$1</c:f>
              <c:strCache>
                <c:ptCount val="1"/>
                <c:pt idx="0">
                  <c:v>Less Support Needed</c:v>
                </c:pt>
              </c:strCache>
            </c:strRef>
          </c:tx>
          <c:spPr>
            <a:solidFill>
              <a:schemeClr val="accent5">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Sheet1!$B$2:$C$5</c:f>
              <c:strCache>
                <c:ptCount val="4"/>
                <c:pt idx="0">
                  <c:v>District</c:v>
                </c:pt>
                <c:pt idx="1">
                  <c:v>Students with Disabilities</c:v>
                </c:pt>
                <c:pt idx="2">
                  <c:v>English Learner</c:v>
                </c:pt>
                <c:pt idx="3">
                  <c:v>Economically Disadvantaged</c:v>
                </c:pt>
              </c:strCache>
            </c:strRef>
          </c:cat>
          <c:val>
            <c:numRef>
              <c:f>Sheet1!$F$2:$F$5</c:f>
              <c:numCache>
                <c:formatCode>General</c:formatCode>
                <c:ptCount val="4"/>
                <c:pt idx="0">
                  <c:v>11</c:v>
                </c:pt>
                <c:pt idx="1">
                  <c:v>3</c:v>
                </c:pt>
                <c:pt idx="2">
                  <c:v>2</c:v>
                </c:pt>
                <c:pt idx="3">
                  <c:v>9</c:v>
                </c:pt>
              </c:numCache>
            </c:numRef>
          </c:val>
          <c:extLst>
            <c:ext xmlns:c16="http://schemas.microsoft.com/office/drawing/2014/chart" uri="{C3380CC4-5D6E-409C-BE32-E72D297353CC}">
              <c16:uniqueId val="{00000002-438A-4DAD-AE41-F8456440BC87}"/>
            </c:ext>
          </c:extLst>
        </c:ser>
        <c:dLbls>
          <c:dLblPos val="outEnd"/>
          <c:showLegendKey val="0"/>
          <c:showVal val="1"/>
          <c:showCatName val="0"/>
          <c:showSerName val="0"/>
          <c:showPercent val="0"/>
          <c:showBubbleSize val="0"/>
        </c:dLbls>
        <c:gapWidth val="80"/>
        <c:overlap val="25"/>
        <c:axId val="1112407792"/>
        <c:axId val="1112404880"/>
      </c:barChart>
      <c:catAx>
        <c:axId val="1112407792"/>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1112404880"/>
        <c:crosses val="autoZero"/>
        <c:auto val="1"/>
        <c:lblAlgn val="ctr"/>
        <c:lblOffset val="100"/>
        <c:noMultiLvlLbl val="0"/>
      </c:catAx>
      <c:valAx>
        <c:axId val="1112404880"/>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1112407792"/>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r>
              <a:rPr lang="en-US" dirty="0"/>
              <a:t>Support Levels by Ethnicity</a:t>
            </a:r>
          </a:p>
        </c:rich>
      </c:tx>
      <c:overlay val="0"/>
      <c:spPr>
        <a:noFill/>
        <a:ln>
          <a:noFill/>
        </a:ln>
        <a:effectLst/>
      </c:spPr>
      <c:txPr>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strRef>
              <c:f>Sheet1!$D$1</c:f>
              <c:strCache>
                <c:ptCount val="1"/>
                <c:pt idx="0">
                  <c:v>More Support Needed</c:v>
                </c:pt>
              </c:strCache>
            </c:strRef>
          </c:tx>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Sheet1!$B$2:$C$5</c:f>
              <c:strCache>
                <c:ptCount val="4"/>
                <c:pt idx="0">
                  <c:v>Asian</c:v>
                </c:pt>
                <c:pt idx="1">
                  <c:v>Black/African American</c:v>
                </c:pt>
                <c:pt idx="2">
                  <c:v>Hispanic or Latino</c:v>
                </c:pt>
                <c:pt idx="3">
                  <c:v>White</c:v>
                </c:pt>
              </c:strCache>
            </c:strRef>
          </c:cat>
          <c:val>
            <c:numRef>
              <c:f>Sheet1!$D$2:$D$5</c:f>
              <c:numCache>
                <c:formatCode>General</c:formatCode>
                <c:ptCount val="4"/>
                <c:pt idx="0">
                  <c:v>24</c:v>
                </c:pt>
                <c:pt idx="1">
                  <c:v>41</c:v>
                </c:pt>
                <c:pt idx="2">
                  <c:v>38</c:v>
                </c:pt>
                <c:pt idx="3">
                  <c:v>28</c:v>
                </c:pt>
              </c:numCache>
            </c:numRef>
          </c:val>
          <c:extLst>
            <c:ext xmlns:c16="http://schemas.microsoft.com/office/drawing/2014/chart" uri="{C3380CC4-5D6E-409C-BE32-E72D297353CC}">
              <c16:uniqueId val="{00000000-438A-4DAD-AE41-F8456440BC87}"/>
            </c:ext>
          </c:extLst>
        </c:ser>
        <c:ser>
          <c:idx val="1"/>
          <c:order val="1"/>
          <c:tx>
            <c:strRef>
              <c:f>Sheet1!$E$1</c:f>
              <c:strCache>
                <c:ptCount val="1"/>
                <c:pt idx="0">
                  <c:v>Some Support Needed</c:v>
                </c:pt>
              </c:strCache>
            </c:strRef>
          </c:tx>
          <c:spPr>
            <a:solidFill>
              <a:schemeClr val="accent3">
                <a:alpha val="70000"/>
              </a:schemeClr>
            </a:solidFill>
            <a:ln>
              <a:solidFill>
                <a:srgbClr val="49701E"/>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Sheet1!$B$2:$C$5</c:f>
              <c:strCache>
                <c:ptCount val="4"/>
                <c:pt idx="0">
                  <c:v>Asian</c:v>
                </c:pt>
                <c:pt idx="1">
                  <c:v>Black/African American</c:v>
                </c:pt>
                <c:pt idx="2">
                  <c:v>Hispanic or Latino</c:v>
                </c:pt>
                <c:pt idx="3">
                  <c:v>White</c:v>
                </c:pt>
              </c:strCache>
            </c:strRef>
          </c:cat>
          <c:val>
            <c:numRef>
              <c:f>Sheet1!$E$2:$E$5</c:f>
              <c:numCache>
                <c:formatCode>General</c:formatCode>
                <c:ptCount val="4"/>
                <c:pt idx="0">
                  <c:v>24</c:v>
                </c:pt>
                <c:pt idx="1">
                  <c:v>24</c:v>
                </c:pt>
                <c:pt idx="2">
                  <c:v>25</c:v>
                </c:pt>
                <c:pt idx="3">
                  <c:v>26</c:v>
                </c:pt>
              </c:numCache>
            </c:numRef>
          </c:val>
          <c:extLst>
            <c:ext xmlns:c16="http://schemas.microsoft.com/office/drawing/2014/chart" uri="{C3380CC4-5D6E-409C-BE32-E72D297353CC}">
              <c16:uniqueId val="{00000001-438A-4DAD-AE41-F8456440BC87}"/>
            </c:ext>
          </c:extLst>
        </c:ser>
        <c:ser>
          <c:idx val="2"/>
          <c:order val="2"/>
          <c:tx>
            <c:strRef>
              <c:f>Sheet1!$F$1</c:f>
              <c:strCache>
                <c:ptCount val="1"/>
                <c:pt idx="0">
                  <c:v>Less Support Needed</c:v>
                </c:pt>
              </c:strCache>
            </c:strRef>
          </c:tx>
          <c:spPr>
            <a:solidFill>
              <a:schemeClr val="accent5">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Sheet1!$B$2:$C$5</c:f>
              <c:strCache>
                <c:ptCount val="4"/>
                <c:pt idx="0">
                  <c:v>Asian</c:v>
                </c:pt>
                <c:pt idx="1">
                  <c:v>Black/African American</c:v>
                </c:pt>
                <c:pt idx="2">
                  <c:v>Hispanic or Latino</c:v>
                </c:pt>
                <c:pt idx="3">
                  <c:v>White</c:v>
                </c:pt>
              </c:strCache>
            </c:strRef>
          </c:cat>
          <c:val>
            <c:numRef>
              <c:f>Sheet1!$F$2:$F$5</c:f>
              <c:numCache>
                <c:formatCode>General</c:formatCode>
                <c:ptCount val="4"/>
                <c:pt idx="0">
                  <c:v>51</c:v>
                </c:pt>
                <c:pt idx="1">
                  <c:v>35</c:v>
                </c:pt>
                <c:pt idx="2">
                  <c:v>36</c:v>
                </c:pt>
                <c:pt idx="3">
                  <c:v>46</c:v>
                </c:pt>
              </c:numCache>
            </c:numRef>
          </c:val>
          <c:extLst>
            <c:ext xmlns:c16="http://schemas.microsoft.com/office/drawing/2014/chart" uri="{C3380CC4-5D6E-409C-BE32-E72D297353CC}">
              <c16:uniqueId val="{00000002-438A-4DAD-AE41-F8456440BC87}"/>
            </c:ext>
          </c:extLst>
        </c:ser>
        <c:dLbls>
          <c:dLblPos val="outEnd"/>
          <c:showLegendKey val="0"/>
          <c:showVal val="1"/>
          <c:showCatName val="0"/>
          <c:showSerName val="0"/>
          <c:showPercent val="0"/>
          <c:showBubbleSize val="0"/>
        </c:dLbls>
        <c:gapWidth val="80"/>
        <c:overlap val="25"/>
        <c:axId val="1112407792"/>
        <c:axId val="1112404880"/>
      </c:barChart>
      <c:catAx>
        <c:axId val="1112407792"/>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1112404880"/>
        <c:crosses val="autoZero"/>
        <c:auto val="1"/>
        <c:lblAlgn val="ctr"/>
        <c:lblOffset val="100"/>
        <c:noMultiLvlLbl val="0"/>
      </c:catAx>
      <c:valAx>
        <c:axId val="1112404880"/>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1112407792"/>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r>
              <a:rPr lang="en-US" dirty="0"/>
              <a:t>Support Levels by Ethnicity</a:t>
            </a:r>
          </a:p>
        </c:rich>
      </c:tx>
      <c:overlay val="0"/>
      <c:spPr>
        <a:noFill/>
        <a:ln>
          <a:noFill/>
        </a:ln>
        <a:effectLst/>
      </c:spPr>
      <c:txPr>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strRef>
              <c:f>Sheet1!$D$1</c:f>
              <c:strCache>
                <c:ptCount val="1"/>
                <c:pt idx="0">
                  <c:v>More Support Needed</c:v>
                </c:pt>
              </c:strCache>
            </c:strRef>
          </c:tx>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Sheet1!$B$2:$C$5</c:f>
              <c:strCache>
                <c:ptCount val="4"/>
                <c:pt idx="0">
                  <c:v>Asian</c:v>
                </c:pt>
                <c:pt idx="1">
                  <c:v>Black/African American</c:v>
                </c:pt>
                <c:pt idx="2">
                  <c:v>Hispanic or Latino</c:v>
                </c:pt>
                <c:pt idx="3">
                  <c:v>White</c:v>
                </c:pt>
              </c:strCache>
            </c:strRef>
          </c:cat>
          <c:val>
            <c:numRef>
              <c:f>Sheet1!$D$2:$D$5</c:f>
              <c:numCache>
                <c:formatCode>General</c:formatCode>
                <c:ptCount val="4"/>
                <c:pt idx="0">
                  <c:v>43</c:v>
                </c:pt>
                <c:pt idx="1">
                  <c:v>71</c:v>
                </c:pt>
                <c:pt idx="2">
                  <c:v>65</c:v>
                </c:pt>
                <c:pt idx="3">
                  <c:v>50</c:v>
                </c:pt>
              </c:numCache>
            </c:numRef>
          </c:val>
          <c:extLst>
            <c:ext xmlns:c16="http://schemas.microsoft.com/office/drawing/2014/chart" uri="{C3380CC4-5D6E-409C-BE32-E72D297353CC}">
              <c16:uniqueId val="{00000000-438A-4DAD-AE41-F8456440BC87}"/>
            </c:ext>
          </c:extLst>
        </c:ser>
        <c:ser>
          <c:idx val="1"/>
          <c:order val="1"/>
          <c:tx>
            <c:strRef>
              <c:f>Sheet1!$E$1</c:f>
              <c:strCache>
                <c:ptCount val="1"/>
                <c:pt idx="0">
                  <c:v>Some Support Needed</c:v>
                </c:pt>
              </c:strCache>
            </c:strRef>
          </c:tx>
          <c:spPr>
            <a:solidFill>
              <a:schemeClr val="accent3">
                <a:alpha val="70000"/>
              </a:schemeClr>
            </a:solidFill>
            <a:ln>
              <a:solidFill>
                <a:srgbClr val="49701E"/>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Sheet1!$B$2:$C$5</c:f>
              <c:strCache>
                <c:ptCount val="4"/>
                <c:pt idx="0">
                  <c:v>Asian</c:v>
                </c:pt>
                <c:pt idx="1">
                  <c:v>Black/African American</c:v>
                </c:pt>
                <c:pt idx="2">
                  <c:v>Hispanic or Latino</c:v>
                </c:pt>
                <c:pt idx="3">
                  <c:v>White</c:v>
                </c:pt>
              </c:strCache>
            </c:strRef>
          </c:cat>
          <c:val>
            <c:numRef>
              <c:f>Sheet1!$E$2:$E$5</c:f>
              <c:numCache>
                <c:formatCode>General</c:formatCode>
                <c:ptCount val="4"/>
                <c:pt idx="0">
                  <c:v>21</c:v>
                </c:pt>
                <c:pt idx="1">
                  <c:v>21</c:v>
                </c:pt>
                <c:pt idx="2">
                  <c:v>26</c:v>
                </c:pt>
                <c:pt idx="3">
                  <c:v>31</c:v>
                </c:pt>
              </c:numCache>
            </c:numRef>
          </c:val>
          <c:extLst>
            <c:ext xmlns:c16="http://schemas.microsoft.com/office/drawing/2014/chart" uri="{C3380CC4-5D6E-409C-BE32-E72D297353CC}">
              <c16:uniqueId val="{00000001-438A-4DAD-AE41-F8456440BC87}"/>
            </c:ext>
          </c:extLst>
        </c:ser>
        <c:ser>
          <c:idx val="2"/>
          <c:order val="2"/>
          <c:tx>
            <c:strRef>
              <c:f>Sheet1!$F$1</c:f>
              <c:strCache>
                <c:ptCount val="1"/>
                <c:pt idx="0">
                  <c:v>Less Support Needed</c:v>
                </c:pt>
              </c:strCache>
            </c:strRef>
          </c:tx>
          <c:spPr>
            <a:solidFill>
              <a:schemeClr val="accent5">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Sheet1!$B$2:$C$5</c:f>
              <c:strCache>
                <c:ptCount val="4"/>
                <c:pt idx="0">
                  <c:v>Asian</c:v>
                </c:pt>
                <c:pt idx="1">
                  <c:v>Black/African American</c:v>
                </c:pt>
                <c:pt idx="2">
                  <c:v>Hispanic or Latino</c:v>
                </c:pt>
                <c:pt idx="3">
                  <c:v>White</c:v>
                </c:pt>
              </c:strCache>
            </c:strRef>
          </c:cat>
          <c:val>
            <c:numRef>
              <c:f>Sheet1!$F$2:$F$5</c:f>
              <c:numCache>
                <c:formatCode>General</c:formatCode>
                <c:ptCount val="4"/>
                <c:pt idx="0">
                  <c:v>37</c:v>
                </c:pt>
                <c:pt idx="1">
                  <c:v>8</c:v>
                </c:pt>
                <c:pt idx="2">
                  <c:v>10</c:v>
                </c:pt>
                <c:pt idx="3">
                  <c:v>19</c:v>
                </c:pt>
              </c:numCache>
            </c:numRef>
          </c:val>
          <c:extLst>
            <c:ext xmlns:c16="http://schemas.microsoft.com/office/drawing/2014/chart" uri="{C3380CC4-5D6E-409C-BE32-E72D297353CC}">
              <c16:uniqueId val="{00000002-438A-4DAD-AE41-F8456440BC87}"/>
            </c:ext>
          </c:extLst>
        </c:ser>
        <c:dLbls>
          <c:dLblPos val="outEnd"/>
          <c:showLegendKey val="0"/>
          <c:showVal val="1"/>
          <c:showCatName val="0"/>
          <c:showSerName val="0"/>
          <c:showPercent val="0"/>
          <c:showBubbleSize val="0"/>
        </c:dLbls>
        <c:gapWidth val="80"/>
        <c:overlap val="25"/>
        <c:axId val="1112407792"/>
        <c:axId val="1112404880"/>
      </c:barChart>
      <c:catAx>
        <c:axId val="1112407792"/>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1112404880"/>
        <c:crosses val="autoZero"/>
        <c:auto val="1"/>
        <c:lblAlgn val="ctr"/>
        <c:lblOffset val="100"/>
        <c:noMultiLvlLbl val="0"/>
      </c:catAx>
      <c:valAx>
        <c:axId val="1112404880"/>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1112407792"/>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r>
              <a:rPr lang="en-US" dirty="0"/>
              <a:t>Start</a:t>
            </a:r>
            <a:r>
              <a:rPr lang="en-US" baseline="0" dirty="0"/>
              <a:t> Strong vs. Edmentum</a:t>
            </a:r>
            <a:r>
              <a:rPr lang="en-US" dirty="0"/>
              <a:t> </a:t>
            </a:r>
          </a:p>
        </c:rich>
      </c:tx>
      <c:overlay val="0"/>
      <c:spPr>
        <a:noFill/>
        <a:ln>
          <a:noFill/>
        </a:ln>
        <a:effectLst/>
      </c:spPr>
      <c:txPr>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strRef>
              <c:f>Sheet1!$D$1</c:f>
              <c:strCache>
                <c:ptCount val="1"/>
                <c:pt idx="0">
                  <c:v>More Support Needed</c:v>
                </c:pt>
              </c:strCache>
            </c:strRef>
          </c:tx>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Sheet1!$B$2:$C$3</c:f>
              <c:strCache>
                <c:ptCount val="2"/>
                <c:pt idx="0">
                  <c:v>ELA Start Strong</c:v>
                </c:pt>
                <c:pt idx="1">
                  <c:v>ELA Edmentum</c:v>
                </c:pt>
              </c:strCache>
            </c:strRef>
          </c:cat>
          <c:val>
            <c:numRef>
              <c:f>Sheet1!$D$2:$D$3</c:f>
              <c:numCache>
                <c:formatCode>0%</c:formatCode>
                <c:ptCount val="2"/>
                <c:pt idx="0">
                  <c:v>0.37</c:v>
                </c:pt>
                <c:pt idx="1">
                  <c:v>0.28999999999999998</c:v>
                </c:pt>
              </c:numCache>
            </c:numRef>
          </c:val>
          <c:extLst>
            <c:ext xmlns:c16="http://schemas.microsoft.com/office/drawing/2014/chart" uri="{C3380CC4-5D6E-409C-BE32-E72D297353CC}">
              <c16:uniqueId val="{00000000-438A-4DAD-AE41-F8456440BC87}"/>
            </c:ext>
          </c:extLst>
        </c:ser>
        <c:ser>
          <c:idx val="1"/>
          <c:order val="1"/>
          <c:tx>
            <c:strRef>
              <c:f>Sheet1!$E$1</c:f>
              <c:strCache>
                <c:ptCount val="1"/>
                <c:pt idx="0">
                  <c:v>Some Support Needed</c:v>
                </c:pt>
              </c:strCache>
            </c:strRef>
          </c:tx>
          <c:spPr>
            <a:solidFill>
              <a:schemeClr val="accent3">
                <a:alpha val="70000"/>
              </a:schemeClr>
            </a:solidFill>
            <a:ln>
              <a:solidFill>
                <a:srgbClr val="49701E"/>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Sheet1!$B$2:$C$3</c:f>
              <c:strCache>
                <c:ptCount val="2"/>
                <c:pt idx="0">
                  <c:v>ELA Start Strong</c:v>
                </c:pt>
                <c:pt idx="1">
                  <c:v>ELA Edmentum</c:v>
                </c:pt>
              </c:strCache>
            </c:strRef>
          </c:cat>
          <c:val>
            <c:numRef>
              <c:f>Sheet1!$E$2:$E$3</c:f>
              <c:numCache>
                <c:formatCode>0%</c:formatCode>
                <c:ptCount val="2"/>
                <c:pt idx="0">
                  <c:v>0.25</c:v>
                </c:pt>
                <c:pt idx="1">
                  <c:v>0.31</c:v>
                </c:pt>
              </c:numCache>
            </c:numRef>
          </c:val>
          <c:extLst>
            <c:ext xmlns:c16="http://schemas.microsoft.com/office/drawing/2014/chart" uri="{C3380CC4-5D6E-409C-BE32-E72D297353CC}">
              <c16:uniqueId val="{00000001-438A-4DAD-AE41-F8456440BC87}"/>
            </c:ext>
          </c:extLst>
        </c:ser>
        <c:ser>
          <c:idx val="2"/>
          <c:order val="2"/>
          <c:tx>
            <c:strRef>
              <c:f>Sheet1!$F$1</c:f>
              <c:strCache>
                <c:ptCount val="1"/>
                <c:pt idx="0">
                  <c:v>Less Support Needed</c:v>
                </c:pt>
              </c:strCache>
            </c:strRef>
          </c:tx>
          <c:spPr>
            <a:solidFill>
              <a:schemeClr val="accent5">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Sheet1!$B$2:$C$3</c:f>
              <c:strCache>
                <c:ptCount val="2"/>
                <c:pt idx="0">
                  <c:v>ELA Start Strong</c:v>
                </c:pt>
                <c:pt idx="1">
                  <c:v>ELA Edmentum</c:v>
                </c:pt>
              </c:strCache>
            </c:strRef>
          </c:cat>
          <c:val>
            <c:numRef>
              <c:f>Sheet1!$F$2:$F$3</c:f>
              <c:numCache>
                <c:formatCode>0%</c:formatCode>
                <c:ptCount val="2"/>
                <c:pt idx="0">
                  <c:v>0.38</c:v>
                </c:pt>
                <c:pt idx="1">
                  <c:v>0.4</c:v>
                </c:pt>
              </c:numCache>
            </c:numRef>
          </c:val>
          <c:extLst>
            <c:ext xmlns:c16="http://schemas.microsoft.com/office/drawing/2014/chart" uri="{C3380CC4-5D6E-409C-BE32-E72D297353CC}">
              <c16:uniqueId val="{00000002-438A-4DAD-AE41-F8456440BC87}"/>
            </c:ext>
          </c:extLst>
        </c:ser>
        <c:dLbls>
          <c:dLblPos val="outEnd"/>
          <c:showLegendKey val="0"/>
          <c:showVal val="1"/>
          <c:showCatName val="0"/>
          <c:showSerName val="0"/>
          <c:showPercent val="0"/>
          <c:showBubbleSize val="0"/>
        </c:dLbls>
        <c:gapWidth val="80"/>
        <c:overlap val="25"/>
        <c:axId val="1112407792"/>
        <c:axId val="1112404880"/>
      </c:barChart>
      <c:catAx>
        <c:axId val="1112407792"/>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1112404880"/>
        <c:crosses val="autoZero"/>
        <c:auto val="1"/>
        <c:lblAlgn val="ctr"/>
        <c:lblOffset val="100"/>
        <c:noMultiLvlLbl val="0"/>
      </c:catAx>
      <c:valAx>
        <c:axId val="1112404880"/>
        <c:scaling>
          <c:orientation val="minMax"/>
        </c:scaling>
        <c:delete val="0"/>
        <c:axPos val="l"/>
        <c:majorGridlines>
          <c:spPr>
            <a:ln w="9525" cap="flat" cmpd="sng" algn="ctr">
              <a:solidFill>
                <a:schemeClr val="tx1">
                  <a:lumMod val="5000"/>
                  <a:lumOff val="9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1112407792"/>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r>
              <a:rPr lang="en-US" dirty="0"/>
              <a:t>Start</a:t>
            </a:r>
            <a:r>
              <a:rPr lang="en-US" baseline="0" dirty="0"/>
              <a:t> Strong vs. Edmentum</a:t>
            </a:r>
            <a:r>
              <a:rPr lang="en-US" dirty="0"/>
              <a:t> </a:t>
            </a:r>
          </a:p>
        </c:rich>
      </c:tx>
      <c:overlay val="0"/>
      <c:spPr>
        <a:noFill/>
        <a:ln>
          <a:noFill/>
        </a:ln>
        <a:effectLst/>
      </c:spPr>
      <c:txPr>
        <a:bodyPr rot="0" spcFirstLastPara="1" vertOverflow="ellipsis" vert="horz" wrap="square" anchor="ctr" anchorCtr="1"/>
        <a:lstStyle/>
        <a:p>
          <a:pPr>
            <a:defRPr sz="2128" b="0"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strRef>
              <c:f>Sheet1!$D$1</c:f>
              <c:strCache>
                <c:ptCount val="1"/>
                <c:pt idx="0">
                  <c:v>More Support Needed</c:v>
                </c:pt>
              </c:strCache>
            </c:strRef>
          </c:tx>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Sheet1!$B$2:$C$3</c:f>
              <c:strCache>
                <c:ptCount val="2"/>
                <c:pt idx="0">
                  <c:v>Math Start Strong</c:v>
                </c:pt>
                <c:pt idx="1">
                  <c:v>Math Edmentum</c:v>
                </c:pt>
              </c:strCache>
            </c:strRef>
          </c:cat>
          <c:val>
            <c:numRef>
              <c:f>Sheet1!$D$2:$D$3</c:f>
              <c:numCache>
                <c:formatCode>0%</c:formatCode>
                <c:ptCount val="2"/>
                <c:pt idx="0">
                  <c:v>0.64</c:v>
                </c:pt>
                <c:pt idx="1">
                  <c:v>0.59</c:v>
                </c:pt>
              </c:numCache>
            </c:numRef>
          </c:val>
          <c:extLst>
            <c:ext xmlns:c16="http://schemas.microsoft.com/office/drawing/2014/chart" uri="{C3380CC4-5D6E-409C-BE32-E72D297353CC}">
              <c16:uniqueId val="{00000000-438A-4DAD-AE41-F8456440BC87}"/>
            </c:ext>
          </c:extLst>
        </c:ser>
        <c:ser>
          <c:idx val="1"/>
          <c:order val="1"/>
          <c:tx>
            <c:strRef>
              <c:f>Sheet1!$E$1</c:f>
              <c:strCache>
                <c:ptCount val="1"/>
                <c:pt idx="0">
                  <c:v>Some Support Needed</c:v>
                </c:pt>
              </c:strCache>
            </c:strRef>
          </c:tx>
          <c:spPr>
            <a:solidFill>
              <a:schemeClr val="accent3">
                <a:alpha val="70000"/>
              </a:schemeClr>
            </a:solidFill>
            <a:ln>
              <a:solidFill>
                <a:srgbClr val="49701E"/>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Sheet1!$B$2:$C$3</c:f>
              <c:strCache>
                <c:ptCount val="2"/>
                <c:pt idx="0">
                  <c:v>Math Start Strong</c:v>
                </c:pt>
                <c:pt idx="1">
                  <c:v>Math Edmentum</c:v>
                </c:pt>
              </c:strCache>
            </c:strRef>
          </c:cat>
          <c:val>
            <c:numRef>
              <c:f>Sheet1!$E$2:$E$3</c:f>
              <c:numCache>
                <c:formatCode>0%</c:formatCode>
                <c:ptCount val="2"/>
                <c:pt idx="0">
                  <c:v>0.25</c:v>
                </c:pt>
                <c:pt idx="1">
                  <c:v>0.26</c:v>
                </c:pt>
              </c:numCache>
            </c:numRef>
          </c:val>
          <c:extLst>
            <c:ext xmlns:c16="http://schemas.microsoft.com/office/drawing/2014/chart" uri="{C3380CC4-5D6E-409C-BE32-E72D297353CC}">
              <c16:uniqueId val="{00000001-438A-4DAD-AE41-F8456440BC87}"/>
            </c:ext>
          </c:extLst>
        </c:ser>
        <c:ser>
          <c:idx val="2"/>
          <c:order val="2"/>
          <c:tx>
            <c:strRef>
              <c:f>Sheet1!$F$1</c:f>
              <c:strCache>
                <c:ptCount val="1"/>
                <c:pt idx="0">
                  <c:v>Less Support Needed</c:v>
                </c:pt>
              </c:strCache>
            </c:strRef>
          </c:tx>
          <c:spPr>
            <a:solidFill>
              <a:schemeClr val="accent5">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Sheet1!$B$2:$C$3</c:f>
              <c:strCache>
                <c:ptCount val="2"/>
                <c:pt idx="0">
                  <c:v>Math Start Strong</c:v>
                </c:pt>
                <c:pt idx="1">
                  <c:v>Math Edmentum</c:v>
                </c:pt>
              </c:strCache>
            </c:strRef>
          </c:cat>
          <c:val>
            <c:numRef>
              <c:f>Sheet1!$F$2:$F$3</c:f>
              <c:numCache>
                <c:formatCode>0%</c:formatCode>
                <c:ptCount val="2"/>
                <c:pt idx="0">
                  <c:v>0.11</c:v>
                </c:pt>
                <c:pt idx="1">
                  <c:v>0.15</c:v>
                </c:pt>
              </c:numCache>
            </c:numRef>
          </c:val>
          <c:extLst>
            <c:ext xmlns:c16="http://schemas.microsoft.com/office/drawing/2014/chart" uri="{C3380CC4-5D6E-409C-BE32-E72D297353CC}">
              <c16:uniqueId val="{00000002-438A-4DAD-AE41-F8456440BC87}"/>
            </c:ext>
          </c:extLst>
        </c:ser>
        <c:dLbls>
          <c:dLblPos val="outEnd"/>
          <c:showLegendKey val="0"/>
          <c:showVal val="1"/>
          <c:showCatName val="0"/>
          <c:showSerName val="0"/>
          <c:showPercent val="0"/>
          <c:showBubbleSize val="0"/>
        </c:dLbls>
        <c:gapWidth val="80"/>
        <c:overlap val="25"/>
        <c:axId val="1112407792"/>
        <c:axId val="1112404880"/>
      </c:barChart>
      <c:catAx>
        <c:axId val="1112407792"/>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1112404880"/>
        <c:crosses val="autoZero"/>
        <c:auto val="1"/>
        <c:lblAlgn val="ctr"/>
        <c:lblOffset val="100"/>
        <c:noMultiLvlLbl val="0"/>
      </c:catAx>
      <c:valAx>
        <c:axId val="1112404880"/>
        <c:scaling>
          <c:orientation val="minMax"/>
        </c:scaling>
        <c:delete val="0"/>
        <c:axPos val="l"/>
        <c:majorGridlines>
          <c:spPr>
            <a:ln w="9525" cap="flat" cmpd="sng" algn="ctr">
              <a:solidFill>
                <a:schemeClr val="tx1">
                  <a:lumMod val="5000"/>
                  <a:lumOff val="9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1112407792"/>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27" tIns="45714" rIns="91427" bIns="45714" rtlCol="0"/>
          <a:lstStyle>
            <a:lvl1pPr algn="r">
              <a:defRPr sz="1200"/>
            </a:lvl1pPr>
          </a:lstStyle>
          <a:p>
            <a:fld id="{F3CF415F-F197-4378-B38B-0D5EED38834E}" type="datetimeFigureOut">
              <a:rPr lang="en-US" smtClean="0"/>
              <a:pPr/>
              <a:t>1/10/22</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27" tIns="45714" rIns="91427" bIns="45714" rtlCol="0" anchor="b"/>
          <a:lstStyle>
            <a:lvl1pPr algn="r">
              <a:defRPr sz="1200"/>
            </a:lvl1pPr>
          </a:lstStyle>
          <a:p>
            <a:fld id="{7D552FA9-BB0A-43C1-A554-DC478C1D01FD}" type="slidenum">
              <a:rPr lang="en-US" smtClean="0"/>
              <a:pPr/>
              <a:t>‹#›</a:t>
            </a:fld>
            <a:endParaRPr lang="en-US"/>
          </a:p>
        </p:txBody>
      </p:sp>
    </p:spTree>
    <p:extLst>
      <p:ext uri="{BB962C8B-B14F-4D97-AF65-F5344CB8AC3E}">
        <p14:creationId xmlns:p14="http://schemas.microsoft.com/office/powerpoint/2010/main" val="3565047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5455"/>
          </a:xfrm>
          <a:prstGeom prst="rect">
            <a:avLst/>
          </a:prstGeom>
        </p:spPr>
        <p:txBody>
          <a:bodyPr vert="horz" lIns="93296" tIns="46649" rIns="93296" bIns="46649" rtlCol="0"/>
          <a:lstStyle>
            <a:lvl1pPr algn="l">
              <a:defRPr sz="1200"/>
            </a:lvl1pPr>
          </a:lstStyle>
          <a:p>
            <a:endParaRPr lang="en-US"/>
          </a:p>
        </p:txBody>
      </p:sp>
      <p:sp>
        <p:nvSpPr>
          <p:cNvPr id="3" name="Date Placeholder 2"/>
          <p:cNvSpPr>
            <a:spLocks noGrp="1"/>
          </p:cNvSpPr>
          <p:nvPr>
            <p:ph type="dt" idx="1"/>
          </p:nvPr>
        </p:nvSpPr>
        <p:spPr>
          <a:xfrm>
            <a:off x="3978133" y="1"/>
            <a:ext cx="3043343" cy="465455"/>
          </a:xfrm>
          <a:prstGeom prst="rect">
            <a:avLst/>
          </a:prstGeom>
        </p:spPr>
        <p:txBody>
          <a:bodyPr vert="horz" lIns="93296" tIns="46649" rIns="93296" bIns="46649" rtlCol="0"/>
          <a:lstStyle>
            <a:lvl1pPr algn="r">
              <a:defRPr sz="1200"/>
            </a:lvl1pPr>
          </a:lstStyle>
          <a:p>
            <a:fld id="{9F34B82D-F548-224C-9B3B-7DE2392B53C3}" type="datetimeFigureOut">
              <a:rPr lang="en-US" smtClean="0"/>
              <a:pPr/>
              <a:t>1/10/22</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296" tIns="46649" rIns="93296" bIns="46649" rtlCol="0" anchor="ctr"/>
          <a:lstStyle/>
          <a:p>
            <a:endParaRPr lang="en-US"/>
          </a:p>
        </p:txBody>
      </p:sp>
      <p:sp>
        <p:nvSpPr>
          <p:cNvPr id="5" name="Notes Placeholder 4"/>
          <p:cNvSpPr>
            <a:spLocks noGrp="1"/>
          </p:cNvSpPr>
          <p:nvPr>
            <p:ph type="body" sz="quarter" idx="3"/>
          </p:nvPr>
        </p:nvSpPr>
        <p:spPr>
          <a:xfrm>
            <a:off x="702310" y="4421824"/>
            <a:ext cx="5618480" cy="4189095"/>
          </a:xfrm>
          <a:prstGeom prst="rect">
            <a:avLst/>
          </a:prstGeom>
        </p:spPr>
        <p:txBody>
          <a:bodyPr vert="horz" lIns="93296" tIns="46649" rIns="93296" bIns="466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43343" cy="465455"/>
          </a:xfrm>
          <a:prstGeom prst="rect">
            <a:avLst/>
          </a:prstGeom>
        </p:spPr>
        <p:txBody>
          <a:bodyPr vert="horz" lIns="93296" tIns="46649" rIns="93296" bIns="46649" rtlCol="0" anchor="b"/>
          <a:lstStyle>
            <a:lvl1pPr algn="l">
              <a:defRPr sz="1200"/>
            </a:lvl1pPr>
          </a:lstStyle>
          <a:p>
            <a:endParaRPr lang="en-US"/>
          </a:p>
        </p:txBody>
      </p:sp>
      <p:sp>
        <p:nvSpPr>
          <p:cNvPr id="7" name="Slide Number Placeholder 6"/>
          <p:cNvSpPr>
            <a:spLocks noGrp="1"/>
          </p:cNvSpPr>
          <p:nvPr>
            <p:ph type="sldNum" sz="quarter" idx="5"/>
          </p:nvPr>
        </p:nvSpPr>
        <p:spPr>
          <a:xfrm>
            <a:off x="3978133" y="8842031"/>
            <a:ext cx="3043343" cy="465455"/>
          </a:xfrm>
          <a:prstGeom prst="rect">
            <a:avLst/>
          </a:prstGeom>
        </p:spPr>
        <p:txBody>
          <a:bodyPr vert="horz" lIns="93296" tIns="46649" rIns="93296" bIns="46649" rtlCol="0" anchor="b"/>
          <a:lstStyle>
            <a:lvl1pPr algn="r">
              <a:defRPr sz="1200"/>
            </a:lvl1pPr>
          </a:lstStyle>
          <a:p>
            <a:fld id="{C0AF1796-EA5C-BE43-A2FE-6223D651C908}" type="slidenum">
              <a:rPr lang="en-US" smtClean="0"/>
              <a:pPr/>
              <a:t>‹#›</a:t>
            </a:fld>
            <a:endParaRPr lang="en-US"/>
          </a:p>
        </p:txBody>
      </p:sp>
    </p:spTree>
    <p:extLst>
      <p:ext uri="{BB962C8B-B14F-4D97-AF65-F5344CB8AC3E}">
        <p14:creationId xmlns:p14="http://schemas.microsoft.com/office/powerpoint/2010/main" val="34076033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5</a:t>
            </a:fld>
            <a:endParaRPr lang="en-US"/>
          </a:p>
        </p:txBody>
      </p:sp>
    </p:spTree>
    <p:extLst>
      <p:ext uri="{BB962C8B-B14F-4D97-AF65-F5344CB8AC3E}">
        <p14:creationId xmlns:p14="http://schemas.microsoft.com/office/powerpoint/2010/main" val="17171416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17</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5575368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18</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207675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19</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5827626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20</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7575195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AF1796-EA5C-BE43-A2FE-6223D651C908}" type="slidenum">
              <a:rPr lang="en-US" smtClean="0"/>
              <a:pPr/>
              <a:t>21</a:t>
            </a:fld>
            <a:endParaRPr lang="en-US"/>
          </a:p>
        </p:txBody>
      </p:sp>
    </p:spTree>
    <p:extLst>
      <p:ext uri="{BB962C8B-B14F-4D97-AF65-F5344CB8AC3E}">
        <p14:creationId xmlns:p14="http://schemas.microsoft.com/office/powerpoint/2010/main" val="31553444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AF1796-EA5C-BE43-A2FE-6223D651C908}" type="slidenum">
              <a:rPr lang="en-US" smtClean="0"/>
              <a:pPr/>
              <a:t>22</a:t>
            </a:fld>
            <a:endParaRPr lang="en-US"/>
          </a:p>
        </p:txBody>
      </p:sp>
    </p:spTree>
    <p:extLst>
      <p:ext uri="{BB962C8B-B14F-4D97-AF65-F5344CB8AC3E}">
        <p14:creationId xmlns:p14="http://schemas.microsoft.com/office/powerpoint/2010/main" val="9447921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AF1796-EA5C-BE43-A2FE-6223D651C908}" type="slidenum">
              <a:rPr lang="en-US" smtClean="0"/>
              <a:pPr/>
              <a:t>23</a:t>
            </a:fld>
            <a:endParaRPr lang="en-US"/>
          </a:p>
        </p:txBody>
      </p:sp>
    </p:spTree>
    <p:extLst>
      <p:ext uri="{BB962C8B-B14F-4D97-AF65-F5344CB8AC3E}">
        <p14:creationId xmlns:p14="http://schemas.microsoft.com/office/powerpoint/2010/main" val="34381355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AF1796-EA5C-BE43-A2FE-6223D651C908}" type="slidenum">
              <a:rPr lang="en-US" smtClean="0"/>
              <a:pPr/>
              <a:t>24</a:t>
            </a:fld>
            <a:endParaRPr lang="en-US"/>
          </a:p>
        </p:txBody>
      </p:sp>
    </p:spTree>
    <p:extLst>
      <p:ext uri="{BB962C8B-B14F-4D97-AF65-F5344CB8AC3E}">
        <p14:creationId xmlns:p14="http://schemas.microsoft.com/office/powerpoint/2010/main" val="263913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AF1796-EA5C-BE43-A2FE-6223D651C908}" type="slidenum">
              <a:rPr lang="en-US" smtClean="0"/>
              <a:pPr/>
              <a:t>27</a:t>
            </a:fld>
            <a:endParaRPr lang="en-US"/>
          </a:p>
        </p:txBody>
      </p:sp>
    </p:spTree>
    <p:extLst>
      <p:ext uri="{BB962C8B-B14F-4D97-AF65-F5344CB8AC3E}">
        <p14:creationId xmlns:p14="http://schemas.microsoft.com/office/powerpoint/2010/main" val="1839541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AF1796-EA5C-BE43-A2FE-6223D651C908}" type="slidenum">
              <a:rPr lang="en-US" smtClean="0"/>
              <a:pPr/>
              <a:t>28</a:t>
            </a:fld>
            <a:endParaRPr lang="en-US"/>
          </a:p>
        </p:txBody>
      </p:sp>
    </p:spTree>
    <p:extLst>
      <p:ext uri="{BB962C8B-B14F-4D97-AF65-F5344CB8AC3E}">
        <p14:creationId xmlns:p14="http://schemas.microsoft.com/office/powerpoint/2010/main" val="1611718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9</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372602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10</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55908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11</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865120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12</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939285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13</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995795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14</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151302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15</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652726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16</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407972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 name="Date Placeholder 9"/>
          <p:cNvSpPr>
            <a:spLocks noGrp="1"/>
          </p:cNvSpPr>
          <p:nvPr>
            <p:ph type="dt" sz="half" idx="10"/>
          </p:nvPr>
        </p:nvSpPr>
        <p:spPr/>
        <p:txBody>
          <a:bodyPr/>
          <a:lstStyle>
            <a:lvl1pPr>
              <a:defRPr>
                <a:solidFill>
                  <a:schemeClr val="bg2"/>
                </a:solidFill>
              </a:defRPr>
            </a:lvl1pPr>
          </a:lstStyle>
          <a:p>
            <a:fld id="{C20F8A9D-5269-4CCB-9BE4-4721BE6CB8E4}" type="datetime1">
              <a:rPr lang="en-US" smtClean="0"/>
              <a:pPr/>
              <a:t>1/10/22</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2754ED01-E2A0-4C1E-8E21-014B99041579}"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D7D2C1-B42F-41B6-9576-1DD3D181C60D}" type="datetime1">
              <a:rPr lang="en-US" smtClean="0"/>
              <a:pPr/>
              <a:t>1/10/22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A72F1-C897-1647-9CE8-BFFB194180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C2C220-7E8E-4C14-8EFD-F00007C3A0F7}" type="datetime1">
              <a:rPr lang="en-US" smtClean="0"/>
              <a:pPr/>
              <a:t>1/10/22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356A72F1-C897-1647-9CE8-BFFB1941801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92868" y="1"/>
            <a:ext cx="2571751" cy="6857999"/>
          </a:xfrm>
          <a:prstGeom prst="rect">
            <a:avLst/>
          </a:prstGeom>
        </p:spPr>
        <p:txBody>
          <a:bodyPr anchor="ctr"/>
          <a:lstStyle>
            <a:lvl1pPr>
              <a:defRPr sz="3600" b="1">
                <a:solidFill>
                  <a:schemeClr val="bg1"/>
                </a:solidFill>
                <a:latin typeface="+mn-lt"/>
              </a:defRPr>
            </a:lvl1pPr>
          </a:lstStyle>
          <a:p>
            <a:r>
              <a:rPr lang="en-US"/>
              <a:t>Click to edit Master title style</a:t>
            </a:r>
          </a:p>
        </p:txBody>
      </p:sp>
      <p:sp>
        <p:nvSpPr>
          <p:cNvPr id="4" name="Text Placeholder 3"/>
          <p:cNvSpPr>
            <a:spLocks noGrp="1"/>
          </p:cNvSpPr>
          <p:nvPr>
            <p:ph type="body" sz="quarter" idx="10"/>
          </p:nvPr>
        </p:nvSpPr>
        <p:spPr>
          <a:xfrm>
            <a:off x="2793207" y="57150"/>
            <a:ext cx="6279356" cy="6743700"/>
          </a:xfrm>
          <a:prstGeom prst="rect">
            <a:avLst/>
          </a:prstGeom>
        </p:spPr>
        <p:txBody>
          <a:bodyPr anchor="ctr"/>
          <a:lstStyle>
            <a:lvl1pPr>
              <a:defRPr sz="4400"/>
            </a:lvl1pPr>
            <a:lvl2pPr>
              <a:defRPr sz="4000"/>
            </a:lvl2pPr>
            <a:lvl3pPr>
              <a:defRPr sz="3600"/>
            </a:lvl3pPr>
            <a:lvl4pPr>
              <a:defRPr sz="3200"/>
            </a:lvl4pPr>
            <a:lvl5pPr>
              <a:defRPr sz="3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1"/>
          <p:cNvSpPr>
            <a:spLocks noGrp="1"/>
          </p:cNvSpPr>
          <p:nvPr>
            <p:ph type="sldNum" sz="quarter" idx="4"/>
          </p:nvPr>
        </p:nvSpPr>
        <p:spPr>
          <a:xfrm>
            <a:off x="7015163" y="642166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08F0EC-FC9C-4238-896F-44ACA83D8630}" type="slidenum">
              <a:rPr lang="en-US" smtClean="0"/>
              <a:pPr/>
              <a:t>‹#›</a:t>
            </a:fld>
            <a:endParaRPr lang="en-US"/>
          </a:p>
        </p:txBody>
      </p:sp>
    </p:spTree>
    <p:extLst>
      <p:ext uri="{BB962C8B-B14F-4D97-AF65-F5344CB8AC3E}">
        <p14:creationId xmlns:p14="http://schemas.microsoft.com/office/powerpoint/2010/main" val="3480160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8" name="Title 1"/>
          <p:cNvSpPr>
            <a:spLocks noGrp="1"/>
          </p:cNvSpPr>
          <p:nvPr>
            <p:ph type="title"/>
          </p:nvPr>
        </p:nvSpPr>
        <p:spPr>
          <a:xfrm>
            <a:off x="6443662" y="1"/>
            <a:ext cx="2571751" cy="6857999"/>
          </a:xfrm>
          <a:prstGeom prst="rect">
            <a:avLst/>
          </a:prstGeom>
        </p:spPr>
        <p:txBody>
          <a:bodyPr anchor="ctr"/>
          <a:lstStyle>
            <a:lvl1pPr>
              <a:defRPr sz="3600" b="1">
                <a:solidFill>
                  <a:schemeClr val="bg1"/>
                </a:solidFill>
                <a:latin typeface="+mn-lt"/>
              </a:defRPr>
            </a:lvl1pPr>
          </a:lstStyle>
          <a:p>
            <a:r>
              <a:rPr lang="en-US"/>
              <a:t>Click to edit Master title style</a:t>
            </a:r>
          </a:p>
        </p:txBody>
      </p:sp>
      <p:sp>
        <p:nvSpPr>
          <p:cNvPr id="9" name="Text Placeholder 3"/>
          <p:cNvSpPr>
            <a:spLocks noGrp="1"/>
          </p:cNvSpPr>
          <p:nvPr>
            <p:ph type="body" sz="quarter" idx="11"/>
          </p:nvPr>
        </p:nvSpPr>
        <p:spPr>
          <a:xfrm>
            <a:off x="-7144" y="57150"/>
            <a:ext cx="6329363" cy="6743700"/>
          </a:xfrm>
          <a:prstGeom prst="rect">
            <a:avLst/>
          </a:prstGeom>
        </p:spPr>
        <p:txBody>
          <a:bodyPr anchor="ctr"/>
          <a:lstStyle>
            <a:lvl1pPr>
              <a:defRPr sz="4400"/>
            </a:lvl1pPr>
            <a:lvl2pPr>
              <a:defRPr sz="4000"/>
            </a:lvl2pPr>
            <a:lvl3pPr>
              <a:defRPr sz="3600"/>
            </a:lvl3pPr>
            <a:lvl4pPr>
              <a:defRPr sz="3200"/>
            </a:lvl4pPr>
            <a:lvl5pPr>
              <a:defRPr sz="3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1"/>
          <p:cNvSpPr>
            <a:spLocks noGrp="1"/>
          </p:cNvSpPr>
          <p:nvPr>
            <p:ph type="sldNum" sz="quarter" idx="4"/>
          </p:nvPr>
        </p:nvSpPr>
        <p:spPr>
          <a:xfrm>
            <a:off x="7015163" y="642166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08F0EC-FC9C-4238-896F-44ACA83D8630}" type="slidenum">
              <a:rPr lang="en-US" smtClean="0"/>
              <a:pPr/>
              <a:t>‹#›</a:t>
            </a:fld>
            <a:endParaRPr lang="en-US"/>
          </a:p>
        </p:txBody>
      </p:sp>
    </p:spTree>
    <p:extLst>
      <p:ext uri="{BB962C8B-B14F-4D97-AF65-F5344CB8AC3E}">
        <p14:creationId xmlns:p14="http://schemas.microsoft.com/office/powerpoint/2010/main" val="3296430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7048D-7C2A-48EF-916B-71C6D2E70E12}" type="datetime1">
              <a:rPr lang="en-US" smtClean="0"/>
              <a:pPr/>
              <a:t>1/10/22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A72F1-C897-1647-9CE8-BFFB19418015}" type="slidenum">
              <a:rPr lang="en-US" smtClean="0"/>
              <a:pPr/>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817F17B5-BA4E-4316-8AED-A7A744538782}" type="datetime1">
              <a:rPr lang="en-US" smtClean="0"/>
              <a:pPr/>
              <a:t>1/10/22</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356A72F1-C897-1647-9CE8-BFFB19418015}"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7D2101-1F6B-4EA2-AAB3-8378B4BB1EC1}" type="datetime1">
              <a:rPr lang="en-US" smtClean="0"/>
              <a:pPr/>
              <a:t>1/10/22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6A72F1-C897-1647-9CE8-BFFB19418015}"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126640-AE2A-436F-879D-BDDC1D40AB31}" type="datetime1">
              <a:rPr lang="en-US" smtClean="0"/>
              <a:pPr/>
              <a:t>1/10/22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6A72F1-C897-1647-9CE8-BFFB19418015}"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2747FE2-3719-4F83-9290-B19FA54C1EFF}" type="datetime1">
              <a:rPr lang="en-US" smtClean="0"/>
              <a:pPr/>
              <a:t>1/10/22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6A72F1-C897-1647-9CE8-BFFB19418015}" type="slidenum">
              <a:rPr lang="en-US" smtClean="0"/>
              <a:pPr/>
              <a:t>‹#›</a:t>
            </a:fld>
            <a:endParaRPr lang="en-US"/>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37C97C5-2F6B-4A8F-957B-3AD8D985A564}" type="datetime1">
              <a:rPr lang="en-US" smtClean="0"/>
              <a:pPr/>
              <a:t>1/10/22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6A72F1-C897-1647-9CE8-BFFB194180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BB9DA3-3443-4DA6-BE71-C1C4ACDE0BA9}" type="datetime1">
              <a:rPr lang="en-US" smtClean="0"/>
              <a:pPr/>
              <a:t>1/10/22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2754ED01-E2A0-4C1E-8E21-014B99041579}"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0B49C2-3F9A-47C8-8B88-30914B3E0B3F}" type="datetime1">
              <a:rPr lang="en-US" smtClean="0"/>
              <a:pPr/>
              <a:t>1/10/22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6A72F1-C897-1647-9CE8-BFFB19418015}"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DE3078E3-BBF3-4149-A2E3-F3F22E874E47}" type="datetime1">
              <a:rPr lang="en-US" smtClean="0"/>
              <a:pPr/>
              <a:t>1/10/22</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356A72F1-C897-1647-9CE8-BFFB1941801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Lst>
  <p:hf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5920" y="2756345"/>
            <a:ext cx="6278880" cy="1828800"/>
          </a:xfrm>
        </p:spPr>
        <p:txBody>
          <a:bodyPr/>
          <a:lstStyle/>
          <a:p>
            <a:pPr algn="ctr"/>
            <a:r>
              <a:rPr lang="en-US" sz="4400" cap="none" dirty="0">
                <a:latin typeface="Calibri" panose="020F0502020204030204" pitchFamily="34" charset="0"/>
                <a:cs typeface="Calibri" panose="020F0502020204030204" pitchFamily="34" charset="0"/>
              </a:rPr>
              <a:t>Start Strong:</a:t>
            </a:r>
            <a:br>
              <a:rPr lang="en-US" sz="4400" cap="none" dirty="0">
                <a:latin typeface="Calibri" panose="020F0502020204030204" pitchFamily="34" charset="0"/>
                <a:cs typeface="Calibri" panose="020F0502020204030204" pitchFamily="34" charset="0"/>
              </a:rPr>
            </a:br>
            <a:r>
              <a:rPr lang="en-US" sz="4400" cap="none" dirty="0">
                <a:latin typeface="Calibri" panose="020F0502020204030204" pitchFamily="34" charset="0"/>
                <a:cs typeface="Calibri" panose="020F0502020204030204" pitchFamily="34" charset="0"/>
              </a:rPr>
              <a:t>Fall 2021 Administrations </a:t>
            </a:r>
            <a:br>
              <a:rPr lang="en-US" sz="4400" cap="none" dirty="0">
                <a:latin typeface="Calibri" panose="020F0502020204030204" pitchFamily="34" charset="0"/>
                <a:cs typeface="Calibri" panose="020F0502020204030204" pitchFamily="34" charset="0"/>
              </a:rPr>
            </a:br>
            <a:br>
              <a:rPr lang="en-US" sz="4400" cap="none" dirty="0">
                <a:latin typeface="Calibri" panose="020F0502020204030204" pitchFamily="34" charset="0"/>
                <a:cs typeface="Calibri" panose="020F0502020204030204" pitchFamily="34" charset="0"/>
              </a:rPr>
            </a:br>
            <a:r>
              <a:rPr lang="en-US" sz="4000" cap="none" dirty="0">
                <a:solidFill>
                  <a:srgbClr val="FFFF00"/>
                </a:solidFill>
                <a:latin typeface="Calibri" panose="020F0502020204030204" pitchFamily="34" charset="0"/>
                <a:cs typeface="Calibri" panose="020F0502020204030204" pitchFamily="34" charset="0"/>
              </a:rPr>
              <a:t>Linden Public Schools</a:t>
            </a:r>
            <a:br>
              <a:rPr lang="en-US" sz="4000" cap="none" dirty="0">
                <a:solidFill>
                  <a:srgbClr val="FFFF00"/>
                </a:solidFill>
                <a:latin typeface="Calibri" panose="020F0502020204030204" pitchFamily="34" charset="0"/>
                <a:cs typeface="Calibri" panose="020F0502020204030204" pitchFamily="34" charset="0"/>
              </a:rPr>
            </a:br>
            <a:r>
              <a:rPr lang="en-US" sz="4000" cap="none" dirty="0">
                <a:solidFill>
                  <a:srgbClr val="FFFF00"/>
                </a:solidFill>
                <a:latin typeface="Calibri" panose="020F0502020204030204" pitchFamily="34" charset="0"/>
                <a:cs typeface="Calibri" panose="020F0502020204030204" pitchFamily="34" charset="0"/>
              </a:rPr>
              <a:t>January 20, 2022</a:t>
            </a:r>
            <a:endParaRPr lang="en-US" cap="none" dirty="0"/>
          </a:p>
        </p:txBody>
      </p:sp>
      <p:sp>
        <p:nvSpPr>
          <p:cNvPr id="2" name="Content Placeholder 1"/>
          <p:cNvSpPr>
            <a:spLocks noGrp="1"/>
          </p:cNvSpPr>
          <p:nvPr>
            <p:ph type="subTitle" idx="1"/>
          </p:nvPr>
        </p:nvSpPr>
        <p:spPr/>
        <p:txBody>
          <a:bodyPr>
            <a:normAutofit/>
          </a:bodyPr>
          <a:lstStyle/>
          <a:p>
            <a:r>
              <a:rPr lang="en-US" sz="2000" b="1"/>
              <a:t>Support in Identifying Student Needs</a:t>
            </a:r>
          </a:p>
        </p:txBody>
      </p:sp>
      <p:sp>
        <p:nvSpPr>
          <p:cNvPr id="3" name="Slide Number Placeholder 2"/>
          <p:cNvSpPr>
            <a:spLocks noGrp="1"/>
          </p:cNvSpPr>
          <p:nvPr>
            <p:ph type="sldNum" sz="quarter" idx="11"/>
          </p:nvPr>
        </p:nvSpPr>
        <p:spPr/>
        <p:txBody>
          <a:bodyPr/>
          <a:lstStyle/>
          <a:p>
            <a:fld id="{356A72F1-C897-1647-9CE8-BFFB19418015}" type="slidenum">
              <a:rPr lang="en-US" smtClean="0"/>
              <a:pPr/>
              <a:t>1</a:t>
            </a:fld>
            <a:endParaRPr lang="en-US"/>
          </a:p>
        </p:txBody>
      </p:sp>
    </p:spTree>
    <p:extLst>
      <p:ext uri="{BB962C8B-B14F-4D97-AF65-F5344CB8AC3E}">
        <p14:creationId xmlns:p14="http://schemas.microsoft.com/office/powerpoint/2010/main" val="1413191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Linden Public Schools</a:t>
            </a:r>
            <a:br>
              <a:rPr lang="en-US" sz="2000" cap="none" dirty="0"/>
            </a:br>
            <a:r>
              <a:rPr lang="en-US" sz="2000" cap="none" dirty="0"/>
              <a:t>Start Strong Fall 2021 School- &amp; Grade-Level Outcomes</a:t>
            </a:r>
            <a:br>
              <a:rPr lang="en-US" sz="2000" b="1" cap="none" dirty="0"/>
            </a:br>
            <a:r>
              <a:rPr lang="en-US" sz="2000" b="1" cap="none" dirty="0"/>
              <a:t>English Language Arts Grade 5 – Support Levels</a:t>
            </a:r>
            <a:endParaRPr lang="en-US" sz="20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98865151"/>
              </p:ext>
            </p:extLst>
          </p:nvPr>
        </p:nvGraphicFramePr>
        <p:xfrm>
          <a:off x="191589" y="1761344"/>
          <a:ext cx="8847907" cy="3921767"/>
        </p:xfrm>
        <a:graphic>
          <a:graphicData uri="http://schemas.openxmlformats.org/drawingml/2006/table">
            <a:tbl>
              <a:tblPr firstRow="1" firstCol="1" bandRow="1">
                <a:tableStyleId>{5C22544A-7EE6-4342-B048-85BDC9FD1C3A}</a:tableStyleId>
              </a:tblPr>
              <a:tblGrid>
                <a:gridCol w="1069652">
                  <a:extLst>
                    <a:ext uri="{9D8B030D-6E8A-4147-A177-3AD203B41FA5}">
                      <a16:colId xmlns:a16="http://schemas.microsoft.com/office/drawing/2014/main" val="20000"/>
                    </a:ext>
                  </a:extLst>
                </a:gridCol>
                <a:gridCol w="1305303">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038127">
                <a:tc>
                  <a:txBody>
                    <a:bodyPr/>
                    <a:lstStyle/>
                    <a:p>
                      <a:pPr algn="ctr"/>
                      <a:r>
                        <a:rPr lang="en-US" sz="1800" b="1">
                          <a:solidFill>
                            <a:schemeClr val="bg1"/>
                          </a:solidFill>
                        </a:rPr>
                        <a:t>ELA05</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360455">
                <a:tc>
                  <a:txBody>
                    <a:bodyPr/>
                    <a:lstStyle/>
                    <a:p>
                      <a:r>
                        <a:rPr lang="en-US" sz="1500" dirty="0">
                          <a:solidFill>
                            <a:schemeClr val="bg1"/>
                          </a:solidFill>
                        </a:rPr>
                        <a:t>School</a:t>
                      </a:r>
                      <a:r>
                        <a:rPr lang="en-US" sz="1500" baseline="0" dirty="0">
                          <a:solidFill>
                            <a:schemeClr val="bg1"/>
                          </a:solidFill>
                        </a:rPr>
                        <a:t> 1</a:t>
                      </a:r>
                      <a:endParaRPr lang="en-US" sz="1500" dirty="0">
                        <a:solidFill>
                          <a:schemeClr val="bg1"/>
                        </a:solidFill>
                      </a:endParaRPr>
                    </a:p>
                  </a:txBody>
                  <a:tcPr marL="131024" marR="131024">
                    <a:solidFill>
                      <a:schemeClr val="tx2"/>
                    </a:solidFill>
                  </a:tcPr>
                </a:tc>
                <a:tc>
                  <a:txBody>
                    <a:bodyPr/>
                    <a:lstStyle/>
                    <a:p>
                      <a:pPr algn="ctr"/>
                      <a:r>
                        <a:rPr lang="en-US" sz="1400" dirty="0"/>
                        <a:t>32</a:t>
                      </a:r>
                    </a:p>
                  </a:txBody>
                  <a:tcPr marL="131024" marR="131024" anchor="ctr"/>
                </a:tc>
                <a:tc>
                  <a:txBody>
                    <a:bodyPr/>
                    <a:lstStyle/>
                    <a:p>
                      <a:pPr algn="ctr"/>
                      <a:r>
                        <a:rPr lang="en-US" sz="1400" dirty="0"/>
                        <a:t>44.4%</a:t>
                      </a:r>
                    </a:p>
                  </a:txBody>
                  <a:tcPr marL="131024" marR="131024" anchor="ctr"/>
                </a:tc>
                <a:tc>
                  <a:txBody>
                    <a:bodyPr/>
                    <a:lstStyle/>
                    <a:p>
                      <a:pPr algn="ctr"/>
                      <a:r>
                        <a:rPr lang="en-US" sz="1400" dirty="0"/>
                        <a:t>21</a:t>
                      </a:r>
                    </a:p>
                  </a:txBody>
                  <a:tcPr marL="131024" marR="131024" anchor="ctr"/>
                </a:tc>
                <a:tc>
                  <a:txBody>
                    <a:bodyPr/>
                    <a:lstStyle/>
                    <a:p>
                      <a:pPr algn="ctr"/>
                      <a:r>
                        <a:rPr lang="en-US" sz="1400" dirty="0"/>
                        <a:t>29.2%</a:t>
                      </a:r>
                    </a:p>
                  </a:txBody>
                  <a:tcPr marL="131024" marR="131024" anchor="ctr"/>
                </a:tc>
                <a:tc>
                  <a:txBody>
                    <a:bodyPr/>
                    <a:lstStyle/>
                    <a:p>
                      <a:pPr algn="ctr"/>
                      <a:r>
                        <a:rPr lang="en-US" sz="1400" dirty="0"/>
                        <a:t>19</a:t>
                      </a:r>
                    </a:p>
                  </a:txBody>
                  <a:tcPr marL="131024" marR="131024" anchor="ctr"/>
                </a:tc>
                <a:tc>
                  <a:txBody>
                    <a:bodyPr/>
                    <a:lstStyle/>
                    <a:p>
                      <a:pPr algn="ctr"/>
                      <a:r>
                        <a:rPr lang="en-US" sz="1400" dirty="0"/>
                        <a:t>26.4%</a:t>
                      </a:r>
                    </a:p>
                  </a:txBody>
                  <a:tcPr marL="131024" marR="131024" anchor="ctr"/>
                </a:tc>
                <a:extLst>
                  <a:ext uri="{0D108BD9-81ED-4DB2-BD59-A6C34878D82A}">
                    <a16:rowId xmlns:a16="http://schemas.microsoft.com/office/drawing/2014/main" val="10001"/>
                  </a:ext>
                </a:extLst>
              </a:tr>
              <a:tr h="360455">
                <a:tc>
                  <a:txBody>
                    <a:bodyPr/>
                    <a:lstStyle/>
                    <a:p>
                      <a:r>
                        <a:rPr lang="en-US" sz="1500" dirty="0">
                          <a:solidFill>
                            <a:schemeClr val="bg1"/>
                          </a:solidFill>
                        </a:rPr>
                        <a:t>School</a:t>
                      </a:r>
                      <a:r>
                        <a:rPr lang="en-US" sz="1500" baseline="0" dirty="0">
                          <a:solidFill>
                            <a:schemeClr val="bg1"/>
                          </a:solidFill>
                        </a:rPr>
                        <a:t> 2</a:t>
                      </a:r>
                      <a:endParaRPr lang="en-US" sz="1500" dirty="0">
                        <a:solidFill>
                          <a:schemeClr val="bg1"/>
                        </a:solidFill>
                      </a:endParaRPr>
                    </a:p>
                  </a:txBody>
                  <a:tcPr marL="131024" marR="131024">
                    <a:solidFill>
                      <a:schemeClr val="tx2"/>
                    </a:solidFill>
                  </a:tcPr>
                </a:tc>
                <a:tc>
                  <a:txBody>
                    <a:bodyPr/>
                    <a:lstStyle/>
                    <a:p>
                      <a:pPr algn="ctr"/>
                      <a:r>
                        <a:rPr lang="en-US" sz="1400" dirty="0"/>
                        <a:t>29</a:t>
                      </a:r>
                    </a:p>
                  </a:txBody>
                  <a:tcPr marL="131024" marR="131024" anchor="ctr"/>
                </a:tc>
                <a:tc>
                  <a:txBody>
                    <a:bodyPr/>
                    <a:lstStyle/>
                    <a:p>
                      <a:pPr algn="ctr"/>
                      <a:r>
                        <a:rPr lang="en-US" sz="1400" dirty="0"/>
                        <a:t>39.7%</a:t>
                      </a:r>
                    </a:p>
                  </a:txBody>
                  <a:tcPr marL="131024" marR="131024" anchor="ctr"/>
                </a:tc>
                <a:tc>
                  <a:txBody>
                    <a:bodyPr/>
                    <a:lstStyle/>
                    <a:p>
                      <a:pPr algn="ctr"/>
                      <a:r>
                        <a:rPr lang="en-US" sz="1400" dirty="0"/>
                        <a:t>25</a:t>
                      </a:r>
                    </a:p>
                  </a:txBody>
                  <a:tcPr marL="131024" marR="131024" anchor="ctr"/>
                </a:tc>
                <a:tc>
                  <a:txBody>
                    <a:bodyPr/>
                    <a:lstStyle/>
                    <a:p>
                      <a:pPr algn="ctr"/>
                      <a:r>
                        <a:rPr lang="en-US" sz="1400" dirty="0"/>
                        <a:t>34.2%</a:t>
                      </a:r>
                    </a:p>
                  </a:txBody>
                  <a:tcPr marL="131024" marR="131024" anchor="ctr"/>
                </a:tc>
                <a:tc>
                  <a:txBody>
                    <a:bodyPr/>
                    <a:lstStyle/>
                    <a:p>
                      <a:pPr algn="ctr"/>
                      <a:r>
                        <a:rPr lang="en-US" sz="1400" dirty="0"/>
                        <a:t>19</a:t>
                      </a:r>
                    </a:p>
                  </a:txBody>
                  <a:tcPr marL="131024" marR="131024" anchor="ctr"/>
                </a:tc>
                <a:tc>
                  <a:txBody>
                    <a:bodyPr/>
                    <a:lstStyle/>
                    <a:p>
                      <a:pPr algn="ctr"/>
                      <a:r>
                        <a:rPr lang="en-US" sz="1400" dirty="0"/>
                        <a:t>26.0%</a:t>
                      </a:r>
                    </a:p>
                  </a:txBody>
                  <a:tcPr marL="131024" marR="131024" anchor="ctr"/>
                </a:tc>
                <a:extLst>
                  <a:ext uri="{0D108BD9-81ED-4DB2-BD59-A6C34878D82A}">
                    <a16:rowId xmlns:a16="http://schemas.microsoft.com/office/drawing/2014/main" val="10002"/>
                  </a:ext>
                </a:extLst>
              </a:tr>
              <a:tr h="360455">
                <a:tc>
                  <a:txBody>
                    <a:bodyPr/>
                    <a:lstStyle/>
                    <a:p>
                      <a:r>
                        <a:rPr lang="en-US" sz="1500" dirty="0">
                          <a:solidFill>
                            <a:schemeClr val="bg1"/>
                          </a:solidFill>
                        </a:rPr>
                        <a:t>School</a:t>
                      </a:r>
                      <a:r>
                        <a:rPr lang="en-US" sz="1500" baseline="0" dirty="0">
                          <a:solidFill>
                            <a:schemeClr val="bg1"/>
                          </a:solidFill>
                        </a:rPr>
                        <a:t> 4</a:t>
                      </a:r>
                      <a:endParaRPr lang="en-US" sz="1500" dirty="0">
                        <a:solidFill>
                          <a:schemeClr val="bg1"/>
                        </a:solidFill>
                      </a:endParaRPr>
                    </a:p>
                  </a:txBody>
                  <a:tcPr marL="131024" marR="131024">
                    <a:solidFill>
                      <a:schemeClr val="tx2"/>
                    </a:solidFill>
                  </a:tcPr>
                </a:tc>
                <a:tc>
                  <a:txBody>
                    <a:bodyPr/>
                    <a:lstStyle/>
                    <a:p>
                      <a:pPr algn="ctr"/>
                      <a:r>
                        <a:rPr lang="en-US" sz="1400" dirty="0"/>
                        <a:t>11</a:t>
                      </a:r>
                    </a:p>
                  </a:txBody>
                  <a:tcPr marL="131024" marR="131024" anchor="ctr"/>
                </a:tc>
                <a:tc>
                  <a:txBody>
                    <a:bodyPr/>
                    <a:lstStyle/>
                    <a:p>
                      <a:pPr algn="ctr"/>
                      <a:r>
                        <a:rPr lang="en-US" sz="1400" dirty="0"/>
                        <a:t>20.4%</a:t>
                      </a:r>
                    </a:p>
                  </a:txBody>
                  <a:tcPr marL="131024" marR="131024" anchor="ctr"/>
                </a:tc>
                <a:tc>
                  <a:txBody>
                    <a:bodyPr/>
                    <a:lstStyle/>
                    <a:p>
                      <a:pPr algn="ctr"/>
                      <a:r>
                        <a:rPr lang="en-US" sz="1400" dirty="0"/>
                        <a:t>17</a:t>
                      </a:r>
                    </a:p>
                  </a:txBody>
                  <a:tcPr marL="131024" marR="131024" anchor="ctr"/>
                </a:tc>
                <a:tc>
                  <a:txBody>
                    <a:bodyPr/>
                    <a:lstStyle/>
                    <a:p>
                      <a:pPr algn="ctr"/>
                      <a:r>
                        <a:rPr lang="en-US" sz="1400" dirty="0"/>
                        <a:t>31.5%</a:t>
                      </a:r>
                    </a:p>
                  </a:txBody>
                  <a:tcPr marL="131024" marR="131024" anchor="ctr"/>
                </a:tc>
                <a:tc>
                  <a:txBody>
                    <a:bodyPr/>
                    <a:lstStyle/>
                    <a:p>
                      <a:pPr algn="ctr"/>
                      <a:r>
                        <a:rPr lang="en-US" sz="1400" dirty="0"/>
                        <a:t>26</a:t>
                      </a:r>
                    </a:p>
                  </a:txBody>
                  <a:tcPr marL="131024" marR="131024" anchor="ctr"/>
                </a:tc>
                <a:tc>
                  <a:txBody>
                    <a:bodyPr/>
                    <a:lstStyle/>
                    <a:p>
                      <a:pPr algn="ctr"/>
                      <a:r>
                        <a:rPr lang="en-US" sz="1400" dirty="0"/>
                        <a:t>48.1%</a:t>
                      </a:r>
                    </a:p>
                  </a:txBody>
                  <a:tcPr marL="131024" marR="131024" anchor="ctr"/>
                </a:tc>
                <a:extLst>
                  <a:ext uri="{0D108BD9-81ED-4DB2-BD59-A6C34878D82A}">
                    <a16:rowId xmlns:a16="http://schemas.microsoft.com/office/drawing/2014/main" val="10003"/>
                  </a:ext>
                </a:extLst>
              </a:tr>
              <a:tr h="360455">
                <a:tc>
                  <a:txBody>
                    <a:bodyPr/>
                    <a:lstStyle/>
                    <a:p>
                      <a:r>
                        <a:rPr lang="en-US" sz="1500" dirty="0">
                          <a:solidFill>
                            <a:schemeClr val="bg1"/>
                          </a:solidFill>
                        </a:rPr>
                        <a:t>School</a:t>
                      </a:r>
                      <a:r>
                        <a:rPr lang="en-US" sz="1500" baseline="0" dirty="0">
                          <a:solidFill>
                            <a:schemeClr val="bg1"/>
                          </a:solidFill>
                        </a:rPr>
                        <a:t> 5</a:t>
                      </a:r>
                      <a:endParaRPr lang="en-US" sz="1500" dirty="0">
                        <a:solidFill>
                          <a:schemeClr val="bg1"/>
                        </a:solidFill>
                      </a:endParaRPr>
                    </a:p>
                  </a:txBody>
                  <a:tcPr marL="131024" marR="131024">
                    <a:solidFill>
                      <a:schemeClr val="tx2"/>
                    </a:solidFill>
                  </a:tcPr>
                </a:tc>
                <a:tc>
                  <a:txBody>
                    <a:bodyPr/>
                    <a:lstStyle/>
                    <a:p>
                      <a:pPr algn="ctr"/>
                      <a:r>
                        <a:rPr lang="en-US" sz="1400" dirty="0"/>
                        <a:t>13</a:t>
                      </a:r>
                    </a:p>
                  </a:txBody>
                  <a:tcPr marL="131024" marR="131024" anchor="ctr"/>
                </a:tc>
                <a:tc>
                  <a:txBody>
                    <a:bodyPr/>
                    <a:lstStyle/>
                    <a:p>
                      <a:pPr algn="ctr"/>
                      <a:r>
                        <a:rPr lang="en-US" sz="1400" dirty="0"/>
                        <a:t>28.9%</a:t>
                      </a:r>
                    </a:p>
                  </a:txBody>
                  <a:tcPr marL="131024" marR="131024" anchor="ctr"/>
                </a:tc>
                <a:tc>
                  <a:txBody>
                    <a:bodyPr/>
                    <a:lstStyle/>
                    <a:p>
                      <a:pPr algn="ctr"/>
                      <a:r>
                        <a:rPr lang="en-US" sz="1400" dirty="0"/>
                        <a:t>8</a:t>
                      </a:r>
                    </a:p>
                  </a:txBody>
                  <a:tcPr marL="131024" marR="131024" anchor="ctr"/>
                </a:tc>
                <a:tc>
                  <a:txBody>
                    <a:bodyPr/>
                    <a:lstStyle/>
                    <a:p>
                      <a:pPr algn="ctr"/>
                      <a:r>
                        <a:rPr lang="en-US" sz="1400" dirty="0"/>
                        <a:t>17.8%</a:t>
                      </a:r>
                    </a:p>
                  </a:txBody>
                  <a:tcPr marL="131024" marR="131024" anchor="ctr"/>
                </a:tc>
                <a:tc>
                  <a:txBody>
                    <a:bodyPr/>
                    <a:lstStyle/>
                    <a:p>
                      <a:pPr algn="ctr"/>
                      <a:r>
                        <a:rPr lang="en-US" sz="1400" dirty="0"/>
                        <a:t>24</a:t>
                      </a:r>
                    </a:p>
                  </a:txBody>
                  <a:tcPr marL="131024" marR="131024" anchor="ctr"/>
                </a:tc>
                <a:tc>
                  <a:txBody>
                    <a:bodyPr/>
                    <a:lstStyle/>
                    <a:p>
                      <a:pPr algn="ctr"/>
                      <a:r>
                        <a:rPr lang="en-US" sz="1400" dirty="0"/>
                        <a:t>53.3%</a:t>
                      </a:r>
                    </a:p>
                  </a:txBody>
                  <a:tcPr marL="131024" marR="131024" anchor="ctr"/>
                </a:tc>
                <a:extLst>
                  <a:ext uri="{0D108BD9-81ED-4DB2-BD59-A6C34878D82A}">
                    <a16:rowId xmlns:a16="http://schemas.microsoft.com/office/drawing/2014/main" val="10004"/>
                  </a:ext>
                </a:extLst>
              </a:tr>
              <a:tr h="360455">
                <a:tc>
                  <a:txBody>
                    <a:bodyPr/>
                    <a:lstStyle/>
                    <a:p>
                      <a:r>
                        <a:rPr lang="en-US" sz="1500" dirty="0">
                          <a:solidFill>
                            <a:schemeClr val="bg1"/>
                          </a:solidFill>
                        </a:rPr>
                        <a:t>School</a:t>
                      </a:r>
                      <a:r>
                        <a:rPr lang="en-US" sz="1500" baseline="0" dirty="0">
                          <a:solidFill>
                            <a:schemeClr val="bg1"/>
                          </a:solidFill>
                        </a:rPr>
                        <a:t> 6</a:t>
                      </a:r>
                      <a:endParaRPr lang="en-US" sz="1500" dirty="0">
                        <a:solidFill>
                          <a:schemeClr val="bg1"/>
                        </a:solidFill>
                      </a:endParaRPr>
                    </a:p>
                  </a:txBody>
                  <a:tcPr marL="131024" marR="131024">
                    <a:solidFill>
                      <a:schemeClr val="tx2"/>
                    </a:solidFill>
                  </a:tcPr>
                </a:tc>
                <a:tc>
                  <a:txBody>
                    <a:bodyPr/>
                    <a:lstStyle/>
                    <a:p>
                      <a:pPr algn="ctr"/>
                      <a:r>
                        <a:rPr lang="en-US" sz="1400" dirty="0"/>
                        <a:t>12</a:t>
                      </a:r>
                    </a:p>
                  </a:txBody>
                  <a:tcPr marL="131024" marR="131024" anchor="ctr"/>
                </a:tc>
                <a:tc>
                  <a:txBody>
                    <a:bodyPr/>
                    <a:lstStyle/>
                    <a:p>
                      <a:pPr algn="ctr"/>
                      <a:r>
                        <a:rPr lang="en-US" sz="1400" dirty="0"/>
                        <a:t>28.6%</a:t>
                      </a:r>
                    </a:p>
                  </a:txBody>
                  <a:tcPr marL="131024" marR="131024" anchor="ctr"/>
                </a:tc>
                <a:tc>
                  <a:txBody>
                    <a:bodyPr/>
                    <a:lstStyle/>
                    <a:p>
                      <a:pPr algn="ctr"/>
                      <a:r>
                        <a:rPr lang="en-US" sz="1400" dirty="0"/>
                        <a:t>15</a:t>
                      </a:r>
                    </a:p>
                  </a:txBody>
                  <a:tcPr marL="131024" marR="131024" anchor="ctr"/>
                </a:tc>
                <a:tc>
                  <a:txBody>
                    <a:bodyPr/>
                    <a:lstStyle/>
                    <a:p>
                      <a:pPr algn="ctr"/>
                      <a:r>
                        <a:rPr lang="en-US" sz="1400" dirty="0"/>
                        <a:t>35.7%</a:t>
                      </a:r>
                    </a:p>
                  </a:txBody>
                  <a:tcPr marL="131024" marR="131024" anchor="ctr"/>
                </a:tc>
                <a:tc>
                  <a:txBody>
                    <a:bodyPr/>
                    <a:lstStyle/>
                    <a:p>
                      <a:pPr algn="ctr"/>
                      <a:r>
                        <a:rPr lang="en-US" sz="1400" dirty="0"/>
                        <a:t>15</a:t>
                      </a:r>
                    </a:p>
                  </a:txBody>
                  <a:tcPr marL="131024" marR="131024" anchor="ctr"/>
                </a:tc>
                <a:tc>
                  <a:txBody>
                    <a:bodyPr/>
                    <a:lstStyle/>
                    <a:p>
                      <a:pPr algn="ctr"/>
                      <a:r>
                        <a:rPr lang="en-US" sz="1400" dirty="0"/>
                        <a:t>35.7%</a:t>
                      </a:r>
                    </a:p>
                  </a:txBody>
                  <a:tcPr marL="131024" marR="131024" anchor="ctr"/>
                </a:tc>
                <a:extLst>
                  <a:ext uri="{0D108BD9-81ED-4DB2-BD59-A6C34878D82A}">
                    <a16:rowId xmlns:a16="http://schemas.microsoft.com/office/drawing/2014/main" val="10005"/>
                  </a:ext>
                </a:extLst>
              </a:tr>
              <a:tr h="360455">
                <a:tc>
                  <a:txBody>
                    <a:bodyPr/>
                    <a:lstStyle/>
                    <a:p>
                      <a:r>
                        <a:rPr lang="en-US" sz="1500" b="1" dirty="0">
                          <a:solidFill>
                            <a:schemeClr val="bg1"/>
                          </a:solidFill>
                        </a:rPr>
                        <a:t>School</a:t>
                      </a:r>
                      <a:r>
                        <a:rPr lang="en-US" sz="1500" b="1" baseline="0" dirty="0">
                          <a:solidFill>
                            <a:schemeClr val="bg1"/>
                          </a:solidFill>
                        </a:rPr>
                        <a:t> 8</a:t>
                      </a:r>
                      <a:endParaRPr lang="en-US" sz="1500" b="1" dirty="0">
                        <a:solidFill>
                          <a:schemeClr val="bg1"/>
                        </a:solidFill>
                      </a:endParaRPr>
                    </a:p>
                  </a:txBody>
                  <a:tcPr marL="131024" marR="131024">
                    <a:solidFill>
                      <a:schemeClr val="tx2"/>
                    </a:solidFill>
                  </a:tcPr>
                </a:tc>
                <a:tc>
                  <a:txBody>
                    <a:bodyPr/>
                    <a:lstStyle/>
                    <a:p>
                      <a:pPr algn="ctr"/>
                      <a:r>
                        <a:rPr lang="en-US" sz="1400" dirty="0"/>
                        <a:t>13</a:t>
                      </a:r>
                    </a:p>
                  </a:txBody>
                  <a:tcPr marL="131024" marR="131024" anchor="ctr"/>
                </a:tc>
                <a:tc>
                  <a:txBody>
                    <a:bodyPr/>
                    <a:lstStyle/>
                    <a:p>
                      <a:pPr algn="ctr"/>
                      <a:r>
                        <a:rPr lang="en-US" sz="1400" dirty="0"/>
                        <a:t>24.5%</a:t>
                      </a:r>
                    </a:p>
                  </a:txBody>
                  <a:tcPr marL="131024" marR="131024" anchor="ctr"/>
                </a:tc>
                <a:tc>
                  <a:txBody>
                    <a:bodyPr/>
                    <a:lstStyle/>
                    <a:p>
                      <a:pPr algn="ctr"/>
                      <a:r>
                        <a:rPr lang="en-US" sz="1400" dirty="0"/>
                        <a:t>22</a:t>
                      </a:r>
                    </a:p>
                  </a:txBody>
                  <a:tcPr marL="131024" marR="131024" anchor="ctr"/>
                </a:tc>
                <a:tc>
                  <a:txBody>
                    <a:bodyPr/>
                    <a:lstStyle/>
                    <a:p>
                      <a:pPr algn="ctr"/>
                      <a:r>
                        <a:rPr lang="en-US" sz="1400" dirty="0"/>
                        <a:t>41.5%</a:t>
                      </a:r>
                    </a:p>
                  </a:txBody>
                  <a:tcPr marL="131024" marR="131024" anchor="ctr"/>
                </a:tc>
                <a:tc>
                  <a:txBody>
                    <a:bodyPr/>
                    <a:lstStyle/>
                    <a:p>
                      <a:pPr algn="ctr"/>
                      <a:r>
                        <a:rPr lang="en-US" sz="1400" dirty="0"/>
                        <a:t>18</a:t>
                      </a:r>
                    </a:p>
                  </a:txBody>
                  <a:tcPr marL="131024" marR="131024" anchor="ctr"/>
                </a:tc>
                <a:tc>
                  <a:txBody>
                    <a:bodyPr/>
                    <a:lstStyle/>
                    <a:p>
                      <a:pPr algn="ctr"/>
                      <a:r>
                        <a:rPr lang="en-US" sz="1400" dirty="0"/>
                        <a:t>34.0%</a:t>
                      </a:r>
                    </a:p>
                  </a:txBody>
                  <a:tcPr marL="131024" marR="131024" anchor="ctr"/>
                </a:tc>
                <a:extLst>
                  <a:ext uri="{0D108BD9-81ED-4DB2-BD59-A6C34878D82A}">
                    <a16:rowId xmlns:a16="http://schemas.microsoft.com/office/drawing/2014/main" val="3137287115"/>
                  </a:ext>
                </a:extLst>
              </a:tr>
              <a:tr h="360455">
                <a:tc>
                  <a:txBody>
                    <a:bodyPr/>
                    <a:lstStyle/>
                    <a:p>
                      <a:r>
                        <a:rPr lang="en-US" sz="1500" b="1" dirty="0">
                          <a:solidFill>
                            <a:schemeClr val="bg1"/>
                          </a:solidFill>
                        </a:rPr>
                        <a:t>School 9</a:t>
                      </a:r>
                    </a:p>
                  </a:txBody>
                  <a:tcPr marL="131024" marR="131024">
                    <a:solidFill>
                      <a:schemeClr val="tx2"/>
                    </a:solidFill>
                  </a:tcPr>
                </a:tc>
                <a:tc>
                  <a:txBody>
                    <a:bodyPr/>
                    <a:lstStyle/>
                    <a:p>
                      <a:pPr algn="ctr"/>
                      <a:r>
                        <a:rPr lang="en-US" sz="1400" dirty="0"/>
                        <a:t>8</a:t>
                      </a:r>
                    </a:p>
                  </a:txBody>
                  <a:tcPr marL="131024" marR="131024" anchor="ctr"/>
                </a:tc>
                <a:tc>
                  <a:txBody>
                    <a:bodyPr/>
                    <a:lstStyle/>
                    <a:p>
                      <a:pPr algn="ctr"/>
                      <a:r>
                        <a:rPr lang="en-US" sz="1400" dirty="0"/>
                        <a:t>21.1%</a:t>
                      </a:r>
                    </a:p>
                  </a:txBody>
                  <a:tcPr marL="131024" marR="131024" anchor="ctr"/>
                </a:tc>
                <a:tc>
                  <a:txBody>
                    <a:bodyPr/>
                    <a:lstStyle/>
                    <a:p>
                      <a:pPr algn="ctr"/>
                      <a:r>
                        <a:rPr lang="en-US" sz="1400" dirty="0"/>
                        <a:t>17</a:t>
                      </a:r>
                    </a:p>
                  </a:txBody>
                  <a:tcPr marL="131024" marR="131024" anchor="ctr"/>
                </a:tc>
                <a:tc>
                  <a:txBody>
                    <a:bodyPr/>
                    <a:lstStyle/>
                    <a:p>
                      <a:pPr algn="ctr"/>
                      <a:r>
                        <a:rPr lang="en-US" sz="1400" dirty="0"/>
                        <a:t>44.7%</a:t>
                      </a:r>
                    </a:p>
                  </a:txBody>
                  <a:tcPr marL="131024" marR="131024" anchor="ctr"/>
                </a:tc>
                <a:tc>
                  <a:txBody>
                    <a:bodyPr/>
                    <a:lstStyle/>
                    <a:p>
                      <a:pPr algn="ctr"/>
                      <a:r>
                        <a:rPr lang="en-US" sz="1400" dirty="0"/>
                        <a:t>13</a:t>
                      </a:r>
                    </a:p>
                  </a:txBody>
                  <a:tcPr marL="131024" marR="131024" anchor="ctr"/>
                </a:tc>
                <a:tc>
                  <a:txBody>
                    <a:bodyPr/>
                    <a:lstStyle/>
                    <a:p>
                      <a:pPr algn="ctr"/>
                      <a:r>
                        <a:rPr lang="en-US" sz="1400" dirty="0"/>
                        <a:t>34.2%</a:t>
                      </a:r>
                    </a:p>
                  </a:txBody>
                  <a:tcPr marL="131024" marR="131024" anchor="ctr"/>
                </a:tc>
                <a:extLst>
                  <a:ext uri="{0D108BD9-81ED-4DB2-BD59-A6C34878D82A}">
                    <a16:rowId xmlns:a16="http://schemas.microsoft.com/office/drawing/2014/main" val="4260488625"/>
                  </a:ext>
                </a:extLst>
              </a:tr>
              <a:tr h="360455">
                <a:tc>
                  <a:txBody>
                    <a:bodyPr/>
                    <a:lstStyle/>
                    <a:p>
                      <a:r>
                        <a:rPr lang="en-US" sz="1500" b="1" dirty="0">
                          <a:solidFill>
                            <a:schemeClr val="bg1"/>
                          </a:solidFill>
                        </a:rPr>
                        <a:t>School 10</a:t>
                      </a:r>
                    </a:p>
                  </a:txBody>
                  <a:tcPr marL="131024" marR="131024">
                    <a:solidFill>
                      <a:schemeClr val="tx2"/>
                    </a:solidFill>
                  </a:tcPr>
                </a:tc>
                <a:tc>
                  <a:txBody>
                    <a:bodyPr/>
                    <a:lstStyle/>
                    <a:p>
                      <a:pPr algn="ctr"/>
                      <a:r>
                        <a:rPr lang="en-US" sz="1400" dirty="0"/>
                        <a:t>7</a:t>
                      </a:r>
                    </a:p>
                  </a:txBody>
                  <a:tcPr marL="131024" marR="131024" anchor="ctr"/>
                </a:tc>
                <a:tc>
                  <a:txBody>
                    <a:bodyPr/>
                    <a:lstStyle/>
                    <a:p>
                      <a:pPr algn="ctr"/>
                      <a:r>
                        <a:rPr lang="en-US" sz="1400" dirty="0"/>
                        <a:t>17.1%</a:t>
                      </a:r>
                    </a:p>
                  </a:txBody>
                  <a:tcPr marL="131024" marR="131024" anchor="ctr"/>
                </a:tc>
                <a:tc>
                  <a:txBody>
                    <a:bodyPr/>
                    <a:lstStyle/>
                    <a:p>
                      <a:pPr algn="ctr"/>
                      <a:r>
                        <a:rPr lang="en-US" sz="1400" dirty="0"/>
                        <a:t>12</a:t>
                      </a:r>
                    </a:p>
                  </a:txBody>
                  <a:tcPr marL="131024" marR="131024" anchor="ctr"/>
                </a:tc>
                <a:tc>
                  <a:txBody>
                    <a:bodyPr/>
                    <a:lstStyle/>
                    <a:p>
                      <a:pPr algn="ctr"/>
                      <a:r>
                        <a:rPr lang="en-US" sz="1400" dirty="0"/>
                        <a:t>29.3%</a:t>
                      </a:r>
                    </a:p>
                  </a:txBody>
                  <a:tcPr marL="131024" marR="131024" anchor="ctr"/>
                </a:tc>
                <a:tc>
                  <a:txBody>
                    <a:bodyPr/>
                    <a:lstStyle/>
                    <a:p>
                      <a:pPr algn="ctr"/>
                      <a:r>
                        <a:rPr lang="en-US" sz="1400" dirty="0"/>
                        <a:t>22</a:t>
                      </a:r>
                    </a:p>
                  </a:txBody>
                  <a:tcPr marL="131024" marR="131024" anchor="ctr"/>
                </a:tc>
                <a:tc>
                  <a:txBody>
                    <a:bodyPr/>
                    <a:lstStyle/>
                    <a:p>
                      <a:pPr algn="ctr"/>
                      <a:r>
                        <a:rPr lang="en-US" sz="1400" dirty="0"/>
                        <a:t>53.7%</a:t>
                      </a:r>
                    </a:p>
                  </a:txBody>
                  <a:tcPr marL="131024" marR="131024" anchor="ctr"/>
                </a:tc>
                <a:extLst>
                  <a:ext uri="{0D108BD9-81ED-4DB2-BD59-A6C34878D82A}">
                    <a16:rowId xmlns:a16="http://schemas.microsoft.com/office/drawing/2014/main" val="405821739"/>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10</a:t>
            </a:fld>
            <a:endParaRPr lang="en-US"/>
          </a:p>
        </p:txBody>
      </p:sp>
    </p:spTree>
    <p:extLst>
      <p:ext uri="{BB962C8B-B14F-4D97-AF65-F5344CB8AC3E}">
        <p14:creationId xmlns:p14="http://schemas.microsoft.com/office/powerpoint/2010/main" val="3495645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Linden Public Schools</a:t>
            </a:r>
            <a:br>
              <a:rPr lang="en-US" sz="2000" cap="none" dirty="0"/>
            </a:br>
            <a:r>
              <a:rPr lang="en-US" sz="2000" cap="none" dirty="0"/>
              <a:t>Start Strong Fall 2021 School- &amp; Grade-Level Outcomes</a:t>
            </a:r>
            <a:br>
              <a:rPr lang="en-US" sz="2000" b="1" cap="none" dirty="0"/>
            </a:br>
            <a:r>
              <a:rPr lang="en-US" sz="2000" b="1" cap="none" dirty="0"/>
              <a:t>Mathematics Grade 4 – Support Levels</a:t>
            </a:r>
            <a:endParaRPr lang="en-US" sz="20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35079352"/>
              </p:ext>
            </p:extLst>
          </p:nvPr>
        </p:nvGraphicFramePr>
        <p:xfrm>
          <a:off x="191589" y="1761344"/>
          <a:ext cx="8847907" cy="3921767"/>
        </p:xfrm>
        <a:graphic>
          <a:graphicData uri="http://schemas.openxmlformats.org/drawingml/2006/table">
            <a:tbl>
              <a:tblPr firstRow="1" firstCol="1" bandRow="1">
                <a:tableStyleId>{5C22544A-7EE6-4342-B048-85BDC9FD1C3A}</a:tableStyleId>
              </a:tblPr>
              <a:tblGrid>
                <a:gridCol w="1038121">
                  <a:extLst>
                    <a:ext uri="{9D8B030D-6E8A-4147-A177-3AD203B41FA5}">
                      <a16:colId xmlns:a16="http://schemas.microsoft.com/office/drawing/2014/main" val="20000"/>
                    </a:ext>
                  </a:extLst>
                </a:gridCol>
                <a:gridCol w="1336834">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038127">
                <a:tc>
                  <a:txBody>
                    <a:bodyPr/>
                    <a:lstStyle/>
                    <a:p>
                      <a:pPr algn="ctr"/>
                      <a:r>
                        <a:rPr lang="en-US" sz="1800" b="1">
                          <a:solidFill>
                            <a:schemeClr val="bg1"/>
                          </a:solidFill>
                        </a:rPr>
                        <a:t>MAT04</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360455">
                <a:tc>
                  <a:txBody>
                    <a:bodyPr/>
                    <a:lstStyle/>
                    <a:p>
                      <a:r>
                        <a:rPr lang="en-US" sz="1500" dirty="0">
                          <a:solidFill>
                            <a:schemeClr val="bg1"/>
                          </a:solidFill>
                        </a:rPr>
                        <a:t>School</a:t>
                      </a:r>
                      <a:r>
                        <a:rPr lang="en-US" sz="1500" baseline="0" dirty="0">
                          <a:solidFill>
                            <a:schemeClr val="bg1"/>
                          </a:solidFill>
                        </a:rPr>
                        <a:t> 1</a:t>
                      </a:r>
                      <a:endParaRPr lang="en-US" sz="1500" dirty="0">
                        <a:solidFill>
                          <a:schemeClr val="bg1"/>
                        </a:solidFill>
                      </a:endParaRPr>
                    </a:p>
                  </a:txBody>
                  <a:tcPr marL="131024" marR="131024">
                    <a:solidFill>
                      <a:schemeClr val="tx2"/>
                    </a:solidFill>
                  </a:tcPr>
                </a:tc>
                <a:tc>
                  <a:txBody>
                    <a:bodyPr/>
                    <a:lstStyle/>
                    <a:p>
                      <a:pPr algn="ctr"/>
                      <a:r>
                        <a:rPr lang="en-US" sz="1400" dirty="0"/>
                        <a:t>50</a:t>
                      </a:r>
                    </a:p>
                  </a:txBody>
                  <a:tcPr marL="131024" marR="131024" anchor="ctr"/>
                </a:tc>
                <a:tc>
                  <a:txBody>
                    <a:bodyPr/>
                    <a:lstStyle/>
                    <a:p>
                      <a:pPr algn="ctr"/>
                      <a:r>
                        <a:rPr lang="en-US" sz="1400" dirty="0"/>
                        <a:t>73.5%</a:t>
                      </a:r>
                    </a:p>
                  </a:txBody>
                  <a:tcPr marL="131024" marR="131024" anchor="ctr"/>
                </a:tc>
                <a:tc>
                  <a:txBody>
                    <a:bodyPr/>
                    <a:lstStyle/>
                    <a:p>
                      <a:pPr algn="ctr"/>
                      <a:r>
                        <a:rPr lang="en-US" sz="1400" dirty="0"/>
                        <a:t>12</a:t>
                      </a:r>
                    </a:p>
                  </a:txBody>
                  <a:tcPr marL="131024" marR="131024" anchor="ctr"/>
                </a:tc>
                <a:tc>
                  <a:txBody>
                    <a:bodyPr/>
                    <a:lstStyle/>
                    <a:p>
                      <a:pPr algn="ctr"/>
                      <a:r>
                        <a:rPr lang="en-US" sz="1400" dirty="0"/>
                        <a:t>17.6%</a:t>
                      </a:r>
                    </a:p>
                  </a:txBody>
                  <a:tcPr marL="131024" marR="131024" anchor="ctr"/>
                </a:tc>
                <a:tc>
                  <a:txBody>
                    <a:bodyPr/>
                    <a:lstStyle/>
                    <a:p>
                      <a:pPr algn="ctr"/>
                      <a:r>
                        <a:rPr lang="en-US" sz="1400" dirty="0"/>
                        <a:t>6</a:t>
                      </a:r>
                    </a:p>
                  </a:txBody>
                  <a:tcPr marL="131024" marR="131024" anchor="ctr"/>
                </a:tc>
                <a:tc>
                  <a:txBody>
                    <a:bodyPr/>
                    <a:lstStyle/>
                    <a:p>
                      <a:pPr algn="ctr"/>
                      <a:r>
                        <a:rPr lang="en-US" sz="1400" dirty="0"/>
                        <a:t>8.8%</a:t>
                      </a:r>
                    </a:p>
                  </a:txBody>
                  <a:tcPr marL="131024" marR="131024" anchor="ctr"/>
                </a:tc>
                <a:extLst>
                  <a:ext uri="{0D108BD9-81ED-4DB2-BD59-A6C34878D82A}">
                    <a16:rowId xmlns:a16="http://schemas.microsoft.com/office/drawing/2014/main" val="10001"/>
                  </a:ext>
                </a:extLst>
              </a:tr>
              <a:tr h="360455">
                <a:tc>
                  <a:txBody>
                    <a:bodyPr/>
                    <a:lstStyle/>
                    <a:p>
                      <a:r>
                        <a:rPr lang="en-US" sz="1500" dirty="0">
                          <a:solidFill>
                            <a:schemeClr val="bg1"/>
                          </a:solidFill>
                        </a:rPr>
                        <a:t>School</a:t>
                      </a:r>
                      <a:r>
                        <a:rPr lang="en-US" sz="1500" baseline="0" dirty="0">
                          <a:solidFill>
                            <a:schemeClr val="bg1"/>
                          </a:solidFill>
                        </a:rPr>
                        <a:t> 2</a:t>
                      </a:r>
                      <a:endParaRPr lang="en-US" sz="1500" dirty="0">
                        <a:solidFill>
                          <a:schemeClr val="bg1"/>
                        </a:solidFill>
                      </a:endParaRPr>
                    </a:p>
                  </a:txBody>
                  <a:tcPr marL="131024" marR="131024">
                    <a:solidFill>
                      <a:schemeClr val="tx2"/>
                    </a:solidFill>
                  </a:tcPr>
                </a:tc>
                <a:tc>
                  <a:txBody>
                    <a:bodyPr/>
                    <a:lstStyle/>
                    <a:p>
                      <a:pPr algn="ctr"/>
                      <a:r>
                        <a:rPr lang="en-US" sz="1400" dirty="0"/>
                        <a:t>52</a:t>
                      </a:r>
                    </a:p>
                  </a:txBody>
                  <a:tcPr marL="131024" marR="131024" anchor="ctr"/>
                </a:tc>
                <a:tc>
                  <a:txBody>
                    <a:bodyPr/>
                    <a:lstStyle/>
                    <a:p>
                      <a:pPr algn="ctr"/>
                      <a:r>
                        <a:rPr lang="en-US" sz="1400" dirty="0"/>
                        <a:t>77.6%</a:t>
                      </a:r>
                    </a:p>
                  </a:txBody>
                  <a:tcPr marL="131024" marR="131024" anchor="ctr"/>
                </a:tc>
                <a:tc>
                  <a:txBody>
                    <a:bodyPr/>
                    <a:lstStyle/>
                    <a:p>
                      <a:pPr algn="ctr"/>
                      <a:r>
                        <a:rPr lang="en-US" sz="1400" dirty="0"/>
                        <a:t>10</a:t>
                      </a:r>
                    </a:p>
                  </a:txBody>
                  <a:tcPr marL="131024" marR="131024" anchor="ctr"/>
                </a:tc>
                <a:tc>
                  <a:txBody>
                    <a:bodyPr/>
                    <a:lstStyle/>
                    <a:p>
                      <a:pPr algn="ctr"/>
                      <a:r>
                        <a:rPr lang="en-US" sz="1400" dirty="0"/>
                        <a:t>14.9%</a:t>
                      </a:r>
                    </a:p>
                  </a:txBody>
                  <a:tcPr marL="131024" marR="131024" anchor="ctr"/>
                </a:tc>
                <a:tc>
                  <a:txBody>
                    <a:bodyPr/>
                    <a:lstStyle/>
                    <a:p>
                      <a:pPr algn="ctr"/>
                      <a:r>
                        <a:rPr lang="en-US" sz="1400" dirty="0"/>
                        <a:t>5</a:t>
                      </a:r>
                    </a:p>
                  </a:txBody>
                  <a:tcPr marL="131024" marR="131024" anchor="ctr"/>
                </a:tc>
                <a:tc>
                  <a:txBody>
                    <a:bodyPr/>
                    <a:lstStyle/>
                    <a:p>
                      <a:pPr algn="ctr"/>
                      <a:r>
                        <a:rPr lang="en-US" sz="1400" dirty="0"/>
                        <a:t>7.5%</a:t>
                      </a:r>
                    </a:p>
                  </a:txBody>
                  <a:tcPr marL="131024" marR="131024" anchor="ctr"/>
                </a:tc>
                <a:extLst>
                  <a:ext uri="{0D108BD9-81ED-4DB2-BD59-A6C34878D82A}">
                    <a16:rowId xmlns:a16="http://schemas.microsoft.com/office/drawing/2014/main" val="10002"/>
                  </a:ext>
                </a:extLst>
              </a:tr>
              <a:tr h="360455">
                <a:tc>
                  <a:txBody>
                    <a:bodyPr/>
                    <a:lstStyle/>
                    <a:p>
                      <a:r>
                        <a:rPr lang="en-US" sz="1500" dirty="0">
                          <a:solidFill>
                            <a:schemeClr val="bg1"/>
                          </a:solidFill>
                        </a:rPr>
                        <a:t>School</a:t>
                      </a:r>
                      <a:r>
                        <a:rPr lang="en-US" sz="1500" baseline="0" dirty="0">
                          <a:solidFill>
                            <a:schemeClr val="bg1"/>
                          </a:solidFill>
                        </a:rPr>
                        <a:t> 4</a:t>
                      </a:r>
                      <a:endParaRPr lang="en-US" sz="1500" dirty="0">
                        <a:solidFill>
                          <a:schemeClr val="bg1"/>
                        </a:solidFill>
                      </a:endParaRPr>
                    </a:p>
                  </a:txBody>
                  <a:tcPr marL="131024" marR="131024">
                    <a:solidFill>
                      <a:schemeClr val="tx2"/>
                    </a:solidFill>
                  </a:tcPr>
                </a:tc>
                <a:tc>
                  <a:txBody>
                    <a:bodyPr/>
                    <a:lstStyle/>
                    <a:p>
                      <a:pPr algn="ctr"/>
                      <a:r>
                        <a:rPr lang="en-US" sz="1400" dirty="0"/>
                        <a:t>47</a:t>
                      </a:r>
                    </a:p>
                  </a:txBody>
                  <a:tcPr marL="131024" marR="131024" anchor="ctr"/>
                </a:tc>
                <a:tc>
                  <a:txBody>
                    <a:bodyPr/>
                    <a:lstStyle/>
                    <a:p>
                      <a:pPr algn="ctr"/>
                      <a:r>
                        <a:rPr lang="en-US" sz="1400" dirty="0"/>
                        <a:t>66.2%</a:t>
                      </a:r>
                    </a:p>
                  </a:txBody>
                  <a:tcPr marL="131024" marR="131024" anchor="ctr"/>
                </a:tc>
                <a:tc>
                  <a:txBody>
                    <a:bodyPr/>
                    <a:lstStyle/>
                    <a:p>
                      <a:pPr algn="ctr"/>
                      <a:r>
                        <a:rPr lang="en-US" sz="1400" dirty="0"/>
                        <a:t>16</a:t>
                      </a:r>
                    </a:p>
                  </a:txBody>
                  <a:tcPr marL="131024" marR="131024" anchor="ctr"/>
                </a:tc>
                <a:tc>
                  <a:txBody>
                    <a:bodyPr/>
                    <a:lstStyle/>
                    <a:p>
                      <a:pPr algn="ctr"/>
                      <a:r>
                        <a:rPr lang="en-US" sz="1400" dirty="0"/>
                        <a:t>22.5%</a:t>
                      </a:r>
                    </a:p>
                  </a:txBody>
                  <a:tcPr marL="131024" marR="131024" anchor="ctr"/>
                </a:tc>
                <a:tc>
                  <a:txBody>
                    <a:bodyPr/>
                    <a:lstStyle/>
                    <a:p>
                      <a:pPr algn="ctr"/>
                      <a:r>
                        <a:rPr lang="en-US" sz="1400" dirty="0"/>
                        <a:t>8</a:t>
                      </a:r>
                    </a:p>
                  </a:txBody>
                  <a:tcPr marL="131024" marR="131024" anchor="ctr"/>
                </a:tc>
                <a:tc>
                  <a:txBody>
                    <a:bodyPr/>
                    <a:lstStyle/>
                    <a:p>
                      <a:pPr algn="ctr"/>
                      <a:r>
                        <a:rPr lang="en-US" sz="1400" dirty="0"/>
                        <a:t>11.3%</a:t>
                      </a:r>
                    </a:p>
                  </a:txBody>
                  <a:tcPr marL="131024" marR="131024" anchor="ctr"/>
                </a:tc>
                <a:extLst>
                  <a:ext uri="{0D108BD9-81ED-4DB2-BD59-A6C34878D82A}">
                    <a16:rowId xmlns:a16="http://schemas.microsoft.com/office/drawing/2014/main" val="10003"/>
                  </a:ext>
                </a:extLst>
              </a:tr>
              <a:tr h="360455">
                <a:tc>
                  <a:txBody>
                    <a:bodyPr/>
                    <a:lstStyle/>
                    <a:p>
                      <a:r>
                        <a:rPr lang="en-US" sz="1500" dirty="0">
                          <a:solidFill>
                            <a:schemeClr val="bg1"/>
                          </a:solidFill>
                        </a:rPr>
                        <a:t>School</a:t>
                      </a:r>
                      <a:r>
                        <a:rPr lang="en-US" sz="1500" baseline="0" dirty="0">
                          <a:solidFill>
                            <a:schemeClr val="bg1"/>
                          </a:solidFill>
                        </a:rPr>
                        <a:t> 5</a:t>
                      </a:r>
                      <a:endParaRPr lang="en-US" sz="1500" dirty="0">
                        <a:solidFill>
                          <a:schemeClr val="bg1"/>
                        </a:solidFill>
                      </a:endParaRPr>
                    </a:p>
                  </a:txBody>
                  <a:tcPr marL="131024" marR="131024">
                    <a:solidFill>
                      <a:schemeClr val="tx2"/>
                    </a:solidFill>
                  </a:tcPr>
                </a:tc>
                <a:tc>
                  <a:txBody>
                    <a:bodyPr/>
                    <a:lstStyle/>
                    <a:p>
                      <a:pPr algn="ctr"/>
                      <a:r>
                        <a:rPr lang="en-US" sz="1400" dirty="0"/>
                        <a:t>25</a:t>
                      </a:r>
                    </a:p>
                  </a:txBody>
                  <a:tcPr marL="131024" marR="131024" anchor="ctr"/>
                </a:tc>
                <a:tc>
                  <a:txBody>
                    <a:bodyPr/>
                    <a:lstStyle/>
                    <a:p>
                      <a:pPr algn="ctr"/>
                      <a:r>
                        <a:rPr lang="en-US" sz="1400" dirty="0"/>
                        <a:t>65.8%</a:t>
                      </a:r>
                    </a:p>
                  </a:txBody>
                  <a:tcPr marL="131024" marR="131024" anchor="ctr"/>
                </a:tc>
                <a:tc>
                  <a:txBody>
                    <a:bodyPr/>
                    <a:lstStyle/>
                    <a:p>
                      <a:pPr algn="ctr"/>
                      <a:r>
                        <a:rPr lang="en-US" sz="1400" dirty="0"/>
                        <a:t>6</a:t>
                      </a:r>
                    </a:p>
                  </a:txBody>
                  <a:tcPr marL="131024" marR="131024" anchor="ctr"/>
                </a:tc>
                <a:tc>
                  <a:txBody>
                    <a:bodyPr/>
                    <a:lstStyle/>
                    <a:p>
                      <a:pPr algn="ctr"/>
                      <a:r>
                        <a:rPr lang="en-US" sz="1400" dirty="0"/>
                        <a:t>15.8%</a:t>
                      </a:r>
                    </a:p>
                  </a:txBody>
                  <a:tcPr marL="131024" marR="131024" anchor="ctr"/>
                </a:tc>
                <a:tc>
                  <a:txBody>
                    <a:bodyPr/>
                    <a:lstStyle/>
                    <a:p>
                      <a:pPr algn="ctr"/>
                      <a:r>
                        <a:rPr lang="en-US" sz="1400" dirty="0"/>
                        <a:t>7</a:t>
                      </a:r>
                    </a:p>
                  </a:txBody>
                  <a:tcPr marL="131024" marR="131024" anchor="ctr"/>
                </a:tc>
                <a:tc>
                  <a:txBody>
                    <a:bodyPr/>
                    <a:lstStyle/>
                    <a:p>
                      <a:pPr algn="ctr"/>
                      <a:r>
                        <a:rPr lang="en-US" sz="1400" dirty="0"/>
                        <a:t>18.4%</a:t>
                      </a:r>
                    </a:p>
                  </a:txBody>
                  <a:tcPr marL="131024" marR="131024" anchor="ctr"/>
                </a:tc>
                <a:extLst>
                  <a:ext uri="{0D108BD9-81ED-4DB2-BD59-A6C34878D82A}">
                    <a16:rowId xmlns:a16="http://schemas.microsoft.com/office/drawing/2014/main" val="10004"/>
                  </a:ext>
                </a:extLst>
              </a:tr>
              <a:tr h="360455">
                <a:tc>
                  <a:txBody>
                    <a:bodyPr/>
                    <a:lstStyle/>
                    <a:p>
                      <a:r>
                        <a:rPr lang="en-US" sz="1500" dirty="0">
                          <a:solidFill>
                            <a:schemeClr val="bg1"/>
                          </a:solidFill>
                        </a:rPr>
                        <a:t>School</a:t>
                      </a:r>
                      <a:r>
                        <a:rPr lang="en-US" sz="1500" baseline="0" dirty="0">
                          <a:solidFill>
                            <a:schemeClr val="bg1"/>
                          </a:solidFill>
                        </a:rPr>
                        <a:t> 6</a:t>
                      </a:r>
                      <a:endParaRPr lang="en-US" sz="1500" dirty="0">
                        <a:solidFill>
                          <a:schemeClr val="bg1"/>
                        </a:solidFill>
                      </a:endParaRPr>
                    </a:p>
                  </a:txBody>
                  <a:tcPr marL="131024" marR="131024">
                    <a:solidFill>
                      <a:schemeClr val="tx2"/>
                    </a:solidFill>
                  </a:tcPr>
                </a:tc>
                <a:tc>
                  <a:txBody>
                    <a:bodyPr/>
                    <a:lstStyle/>
                    <a:p>
                      <a:pPr algn="ctr"/>
                      <a:r>
                        <a:rPr lang="en-US" sz="1400" dirty="0"/>
                        <a:t>37</a:t>
                      </a:r>
                    </a:p>
                  </a:txBody>
                  <a:tcPr marL="131024" marR="131024" anchor="ctr"/>
                </a:tc>
                <a:tc>
                  <a:txBody>
                    <a:bodyPr/>
                    <a:lstStyle/>
                    <a:p>
                      <a:pPr algn="ctr"/>
                      <a:r>
                        <a:rPr lang="en-US" sz="1400" dirty="0"/>
                        <a:t>63.8%</a:t>
                      </a:r>
                    </a:p>
                  </a:txBody>
                  <a:tcPr marL="131024" marR="131024" anchor="ctr"/>
                </a:tc>
                <a:tc>
                  <a:txBody>
                    <a:bodyPr/>
                    <a:lstStyle/>
                    <a:p>
                      <a:pPr algn="ctr"/>
                      <a:r>
                        <a:rPr lang="en-US" sz="1400" dirty="0"/>
                        <a:t>12</a:t>
                      </a:r>
                    </a:p>
                  </a:txBody>
                  <a:tcPr marL="131024" marR="131024" anchor="ctr"/>
                </a:tc>
                <a:tc>
                  <a:txBody>
                    <a:bodyPr/>
                    <a:lstStyle/>
                    <a:p>
                      <a:pPr algn="ctr"/>
                      <a:r>
                        <a:rPr lang="en-US" sz="1400" dirty="0"/>
                        <a:t>20.7%</a:t>
                      </a:r>
                    </a:p>
                  </a:txBody>
                  <a:tcPr marL="131024" marR="131024" anchor="ctr"/>
                </a:tc>
                <a:tc>
                  <a:txBody>
                    <a:bodyPr/>
                    <a:lstStyle/>
                    <a:p>
                      <a:pPr algn="ctr"/>
                      <a:r>
                        <a:rPr lang="en-US" sz="1400" dirty="0"/>
                        <a:t>9</a:t>
                      </a:r>
                    </a:p>
                  </a:txBody>
                  <a:tcPr marL="131024" marR="131024" anchor="ctr"/>
                </a:tc>
                <a:tc>
                  <a:txBody>
                    <a:bodyPr/>
                    <a:lstStyle/>
                    <a:p>
                      <a:pPr algn="ctr"/>
                      <a:r>
                        <a:rPr lang="en-US" sz="1400" dirty="0"/>
                        <a:t>15.5%</a:t>
                      </a:r>
                    </a:p>
                  </a:txBody>
                  <a:tcPr marL="131024" marR="131024" anchor="ctr"/>
                </a:tc>
                <a:extLst>
                  <a:ext uri="{0D108BD9-81ED-4DB2-BD59-A6C34878D82A}">
                    <a16:rowId xmlns:a16="http://schemas.microsoft.com/office/drawing/2014/main" val="10005"/>
                  </a:ext>
                </a:extLst>
              </a:tr>
              <a:tr h="360455">
                <a:tc>
                  <a:txBody>
                    <a:bodyPr/>
                    <a:lstStyle/>
                    <a:p>
                      <a:r>
                        <a:rPr lang="en-US" sz="1500" b="1" dirty="0">
                          <a:solidFill>
                            <a:schemeClr val="bg1"/>
                          </a:solidFill>
                        </a:rPr>
                        <a:t>School</a:t>
                      </a:r>
                      <a:r>
                        <a:rPr lang="en-US" sz="1500" b="1" baseline="0" dirty="0">
                          <a:solidFill>
                            <a:schemeClr val="bg1"/>
                          </a:solidFill>
                        </a:rPr>
                        <a:t> 8</a:t>
                      </a:r>
                      <a:endParaRPr lang="en-US" sz="1500" b="1" dirty="0">
                        <a:solidFill>
                          <a:schemeClr val="bg1"/>
                        </a:solidFill>
                      </a:endParaRPr>
                    </a:p>
                  </a:txBody>
                  <a:tcPr marL="131024" marR="131024">
                    <a:solidFill>
                      <a:schemeClr val="tx2"/>
                    </a:solidFill>
                  </a:tcPr>
                </a:tc>
                <a:tc>
                  <a:txBody>
                    <a:bodyPr/>
                    <a:lstStyle/>
                    <a:p>
                      <a:pPr algn="ctr"/>
                      <a:r>
                        <a:rPr lang="en-US" sz="1400" dirty="0"/>
                        <a:t>23</a:t>
                      </a:r>
                    </a:p>
                  </a:txBody>
                  <a:tcPr marL="131024" marR="131024" anchor="ctr"/>
                </a:tc>
                <a:tc>
                  <a:txBody>
                    <a:bodyPr/>
                    <a:lstStyle/>
                    <a:p>
                      <a:pPr algn="ctr"/>
                      <a:r>
                        <a:rPr lang="en-US" sz="1400" dirty="0"/>
                        <a:t>67.6%</a:t>
                      </a:r>
                    </a:p>
                  </a:txBody>
                  <a:tcPr marL="131024" marR="131024" anchor="ctr"/>
                </a:tc>
                <a:tc>
                  <a:txBody>
                    <a:bodyPr/>
                    <a:lstStyle/>
                    <a:p>
                      <a:pPr algn="ctr"/>
                      <a:r>
                        <a:rPr lang="en-US" sz="1400" dirty="0"/>
                        <a:t>8</a:t>
                      </a:r>
                    </a:p>
                  </a:txBody>
                  <a:tcPr marL="131024" marR="131024" anchor="ctr"/>
                </a:tc>
                <a:tc>
                  <a:txBody>
                    <a:bodyPr/>
                    <a:lstStyle/>
                    <a:p>
                      <a:pPr algn="ctr"/>
                      <a:r>
                        <a:rPr lang="en-US" sz="1400" dirty="0"/>
                        <a:t>23.5%</a:t>
                      </a:r>
                    </a:p>
                  </a:txBody>
                  <a:tcPr marL="131024" marR="131024" anchor="ctr"/>
                </a:tc>
                <a:tc>
                  <a:txBody>
                    <a:bodyPr/>
                    <a:lstStyle/>
                    <a:p>
                      <a:pPr algn="ctr"/>
                      <a:r>
                        <a:rPr lang="en-US" sz="1400" dirty="0"/>
                        <a:t>3</a:t>
                      </a:r>
                    </a:p>
                  </a:txBody>
                  <a:tcPr marL="131024" marR="131024" anchor="ctr"/>
                </a:tc>
                <a:tc>
                  <a:txBody>
                    <a:bodyPr/>
                    <a:lstStyle/>
                    <a:p>
                      <a:pPr algn="ctr"/>
                      <a:r>
                        <a:rPr lang="en-US" sz="1400" dirty="0"/>
                        <a:t>8.8%</a:t>
                      </a:r>
                    </a:p>
                  </a:txBody>
                  <a:tcPr marL="131024" marR="131024" anchor="ctr"/>
                </a:tc>
                <a:extLst>
                  <a:ext uri="{0D108BD9-81ED-4DB2-BD59-A6C34878D82A}">
                    <a16:rowId xmlns:a16="http://schemas.microsoft.com/office/drawing/2014/main" val="3137287115"/>
                  </a:ext>
                </a:extLst>
              </a:tr>
              <a:tr h="360455">
                <a:tc>
                  <a:txBody>
                    <a:bodyPr/>
                    <a:lstStyle/>
                    <a:p>
                      <a:r>
                        <a:rPr lang="en-US" sz="1500" b="1" dirty="0">
                          <a:solidFill>
                            <a:schemeClr val="bg1"/>
                          </a:solidFill>
                        </a:rPr>
                        <a:t>School 9</a:t>
                      </a:r>
                    </a:p>
                  </a:txBody>
                  <a:tcPr marL="131024" marR="131024">
                    <a:solidFill>
                      <a:schemeClr val="tx2"/>
                    </a:solidFill>
                  </a:tcPr>
                </a:tc>
                <a:tc>
                  <a:txBody>
                    <a:bodyPr/>
                    <a:lstStyle/>
                    <a:p>
                      <a:pPr algn="ctr"/>
                      <a:r>
                        <a:rPr lang="en-US" sz="1400" dirty="0"/>
                        <a:t>19</a:t>
                      </a:r>
                    </a:p>
                  </a:txBody>
                  <a:tcPr marL="131024" marR="131024" anchor="ctr"/>
                </a:tc>
                <a:tc>
                  <a:txBody>
                    <a:bodyPr/>
                    <a:lstStyle/>
                    <a:p>
                      <a:pPr algn="ctr"/>
                      <a:r>
                        <a:rPr lang="en-US" sz="1400" dirty="0"/>
                        <a:t>37.3%</a:t>
                      </a:r>
                    </a:p>
                  </a:txBody>
                  <a:tcPr marL="131024" marR="131024" anchor="ctr"/>
                </a:tc>
                <a:tc>
                  <a:txBody>
                    <a:bodyPr/>
                    <a:lstStyle/>
                    <a:p>
                      <a:pPr algn="ctr"/>
                      <a:r>
                        <a:rPr lang="en-US" sz="1400" dirty="0"/>
                        <a:t>16</a:t>
                      </a:r>
                    </a:p>
                  </a:txBody>
                  <a:tcPr marL="131024" marR="131024" anchor="ctr"/>
                </a:tc>
                <a:tc>
                  <a:txBody>
                    <a:bodyPr/>
                    <a:lstStyle/>
                    <a:p>
                      <a:pPr algn="ctr"/>
                      <a:r>
                        <a:rPr lang="en-US" sz="1400" dirty="0"/>
                        <a:t>31.4%</a:t>
                      </a:r>
                    </a:p>
                  </a:txBody>
                  <a:tcPr marL="131024" marR="131024" anchor="ctr"/>
                </a:tc>
                <a:tc>
                  <a:txBody>
                    <a:bodyPr/>
                    <a:lstStyle/>
                    <a:p>
                      <a:pPr algn="ctr"/>
                      <a:r>
                        <a:rPr lang="en-US" sz="1400" dirty="0"/>
                        <a:t>16</a:t>
                      </a:r>
                    </a:p>
                  </a:txBody>
                  <a:tcPr marL="131024" marR="131024" anchor="ctr"/>
                </a:tc>
                <a:tc>
                  <a:txBody>
                    <a:bodyPr/>
                    <a:lstStyle/>
                    <a:p>
                      <a:pPr algn="ctr"/>
                      <a:r>
                        <a:rPr lang="en-US" sz="1400" dirty="0"/>
                        <a:t>31.4%</a:t>
                      </a:r>
                    </a:p>
                  </a:txBody>
                  <a:tcPr marL="131024" marR="131024" anchor="ctr"/>
                </a:tc>
                <a:extLst>
                  <a:ext uri="{0D108BD9-81ED-4DB2-BD59-A6C34878D82A}">
                    <a16:rowId xmlns:a16="http://schemas.microsoft.com/office/drawing/2014/main" val="4260488625"/>
                  </a:ext>
                </a:extLst>
              </a:tr>
              <a:tr h="360455">
                <a:tc>
                  <a:txBody>
                    <a:bodyPr/>
                    <a:lstStyle/>
                    <a:p>
                      <a:r>
                        <a:rPr lang="en-US" sz="1500" b="1" dirty="0">
                          <a:solidFill>
                            <a:schemeClr val="bg1"/>
                          </a:solidFill>
                        </a:rPr>
                        <a:t>School 10</a:t>
                      </a:r>
                    </a:p>
                  </a:txBody>
                  <a:tcPr marL="131024" marR="131024">
                    <a:solidFill>
                      <a:schemeClr val="tx2"/>
                    </a:solidFill>
                  </a:tcPr>
                </a:tc>
                <a:tc>
                  <a:txBody>
                    <a:bodyPr/>
                    <a:lstStyle/>
                    <a:p>
                      <a:pPr algn="ctr"/>
                      <a:r>
                        <a:rPr lang="en-US" sz="1400" dirty="0"/>
                        <a:t>14</a:t>
                      </a:r>
                    </a:p>
                  </a:txBody>
                  <a:tcPr marL="131024" marR="131024" anchor="ctr"/>
                </a:tc>
                <a:tc>
                  <a:txBody>
                    <a:bodyPr/>
                    <a:lstStyle/>
                    <a:p>
                      <a:pPr algn="ctr"/>
                      <a:r>
                        <a:rPr lang="en-US" sz="1400" dirty="0"/>
                        <a:t>41.2%</a:t>
                      </a:r>
                    </a:p>
                  </a:txBody>
                  <a:tcPr marL="131024" marR="131024" anchor="ctr"/>
                </a:tc>
                <a:tc>
                  <a:txBody>
                    <a:bodyPr/>
                    <a:lstStyle/>
                    <a:p>
                      <a:pPr algn="ctr"/>
                      <a:r>
                        <a:rPr lang="en-US" sz="1400" dirty="0"/>
                        <a:t>8</a:t>
                      </a:r>
                    </a:p>
                  </a:txBody>
                  <a:tcPr marL="131024" marR="131024" anchor="ctr"/>
                </a:tc>
                <a:tc>
                  <a:txBody>
                    <a:bodyPr/>
                    <a:lstStyle/>
                    <a:p>
                      <a:pPr algn="ctr"/>
                      <a:r>
                        <a:rPr lang="en-US" sz="1400" dirty="0"/>
                        <a:t>23.5%</a:t>
                      </a:r>
                    </a:p>
                  </a:txBody>
                  <a:tcPr marL="131024" marR="131024" anchor="ctr"/>
                </a:tc>
                <a:tc>
                  <a:txBody>
                    <a:bodyPr/>
                    <a:lstStyle/>
                    <a:p>
                      <a:pPr algn="ctr"/>
                      <a:r>
                        <a:rPr lang="en-US" sz="1400" dirty="0"/>
                        <a:t>12</a:t>
                      </a:r>
                    </a:p>
                  </a:txBody>
                  <a:tcPr marL="131024" marR="131024" anchor="ctr"/>
                </a:tc>
                <a:tc>
                  <a:txBody>
                    <a:bodyPr/>
                    <a:lstStyle/>
                    <a:p>
                      <a:pPr algn="ctr"/>
                      <a:r>
                        <a:rPr lang="en-US" sz="1400" dirty="0"/>
                        <a:t>35.3%</a:t>
                      </a:r>
                    </a:p>
                  </a:txBody>
                  <a:tcPr marL="131024" marR="131024" anchor="ctr"/>
                </a:tc>
                <a:extLst>
                  <a:ext uri="{0D108BD9-81ED-4DB2-BD59-A6C34878D82A}">
                    <a16:rowId xmlns:a16="http://schemas.microsoft.com/office/drawing/2014/main" val="405821739"/>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11</a:t>
            </a:fld>
            <a:endParaRPr lang="en-US"/>
          </a:p>
        </p:txBody>
      </p:sp>
    </p:spTree>
    <p:extLst>
      <p:ext uri="{BB962C8B-B14F-4D97-AF65-F5344CB8AC3E}">
        <p14:creationId xmlns:p14="http://schemas.microsoft.com/office/powerpoint/2010/main" val="1532806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Linden Public Schools</a:t>
            </a:r>
            <a:br>
              <a:rPr lang="en-US" sz="2000" cap="none" dirty="0"/>
            </a:br>
            <a:r>
              <a:rPr lang="en-US" sz="2000" cap="none" dirty="0"/>
              <a:t>Start Strong Fall 2021 School- &amp; Grade-Level Outcomes</a:t>
            </a:r>
            <a:br>
              <a:rPr lang="en-US" sz="2000" b="1" cap="none" dirty="0"/>
            </a:br>
            <a:r>
              <a:rPr lang="en-US" sz="2000" b="1" cap="none" dirty="0"/>
              <a:t>Mathematics Grade 5 – Support Levels</a:t>
            </a:r>
            <a:endParaRPr lang="en-US" sz="20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596709"/>
              </p:ext>
            </p:extLst>
          </p:nvPr>
        </p:nvGraphicFramePr>
        <p:xfrm>
          <a:off x="191589" y="1761344"/>
          <a:ext cx="8847907" cy="3921767"/>
        </p:xfrm>
        <a:graphic>
          <a:graphicData uri="http://schemas.openxmlformats.org/drawingml/2006/table">
            <a:tbl>
              <a:tblPr firstRow="1" firstCol="1" bandRow="1">
                <a:tableStyleId>{5C22544A-7EE6-4342-B048-85BDC9FD1C3A}</a:tableStyleId>
              </a:tblPr>
              <a:tblGrid>
                <a:gridCol w="1069652">
                  <a:extLst>
                    <a:ext uri="{9D8B030D-6E8A-4147-A177-3AD203B41FA5}">
                      <a16:colId xmlns:a16="http://schemas.microsoft.com/office/drawing/2014/main" val="20000"/>
                    </a:ext>
                  </a:extLst>
                </a:gridCol>
                <a:gridCol w="1305303">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038127">
                <a:tc>
                  <a:txBody>
                    <a:bodyPr/>
                    <a:lstStyle/>
                    <a:p>
                      <a:pPr algn="ctr"/>
                      <a:r>
                        <a:rPr lang="en-US" sz="1800" b="1">
                          <a:solidFill>
                            <a:schemeClr val="bg1"/>
                          </a:solidFill>
                        </a:rPr>
                        <a:t>MAT05</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360455">
                <a:tc>
                  <a:txBody>
                    <a:bodyPr/>
                    <a:lstStyle/>
                    <a:p>
                      <a:r>
                        <a:rPr lang="en-US" sz="1500" dirty="0">
                          <a:solidFill>
                            <a:schemeClr val="bg1"/>
                          </a:solidFill>
                        </a:rPr>
                        <a:t>School</a:t>
                      </a:r>
                      <a:r>
                        <a:rPr lang="en-US" sz="1500" baseline="0" dirty="0">
                          <a:solidFill>
                            <a:schemeClr val="bg1"/>
                          </a:solidFill>
                        </a:rPr>
                        <a:t> 1</a:t>
                      </a:r>
                      <a:endParaRPr lang="en-US" sz="1500" dirty="0">
                        <a:solidFill>
                          <a:schemeClr val="bg1"/>
                        </a:solidFill>
                      </a:endParaRPr>
                    </a:p>
                  </a:txBody>
                  <a:tcPr marL="131024" marR="131024">
                    <a:solidFill>
                      <a:schemeClr val="tx2"/>
                    </a:solidFill>
                  </a:tcPr>
                </a:tc>
                <a:tc>
                  <a:txBody>
                    <a:bodyPr/>
                    <a:lstStyle/>
                    <a:p>
                      <a:pPr algn="ctr"/>
                      <a:r>
                        <a:rPr lang="en-US" sz="1400" dirty="0"/>
                        <a:t>48</a:t>
                      </a:r>
                    </a:p>
                  </a:txBody>
                  <a:tcPr marL="131024" marR="131024" anchor="ctr"/>
                </a:tc>
                <a:tc>
                  <a:txBody>
                    <a:bodyPr/>
                    <a:lstStyle/>
                    <a:p>
                      <a:pPr algn="ctr"/>
                      <a:r>
                        <a:rPr lang="en-US" sz="1400" dirty="0"/>
                        <a:t>65.8%</a:t>
                      </a:r>
                    </a:p>
                  </a:txBody>
                  <a:tcPr marL="131024" marR="131024" anchor="ctr"/>
                </a:tc>
                <a:tc>
                  <a:txBody>
                    <a:bodyPr/>
                    <a:lstStyle/>
                    <a:p>
                      <a:pPr algn="ctr"/>
                      <a:r>
                        <a:rPr lang="en-US" sz="1400" dirty="0"/>
                        <a:t>14</a:t>
                      </a:r>
                    </a:p>
                  </a:txBody>
                  <a:tcPr marL="131024" marR="131024" anchor="ctr"/>
                </a:tc>
                <a:tc>
                  <a:txBody>
                    <a:bodyPr/>
                    <a:lstStyle/>
                    <a:p>
                      <a:pPr algn="ctr"/>
                      <a:r>
                        <a:rPr lang="en-US" sz="1400" dirty="0"/>
                        <a:t>19.2%</a:t>
                      </a:r>
                    </a:p>
                  </a:txBody>
                  <a:tcPr marL="131024" marR="131024" anchor="ctr"/>
                </a:tc>
                <a:tc>
                  <a:txBody>
                    <a:bodyPr/>
                    <a:lstStyle/>
                    <a:p>
                      <a:pPr algn="ctr"/>
                      <a:r>
                        <a:rPr lang="en-US" sz="1400" dirty="0"/>
                        <a:t>11</a:t>
                      </a:r>
                    </a:p>
                  </a:txBody>
                  <a:tcPr marL="131024" marR="131024" anchor="ctr"/>
                </a:tc>
                <a:tc>
                  <a:txBody>
                    <a:bodyPr/>
                    <a:lstStyle/>
                    <a:p>
                      <a:pPr algn="ctr"/>
                      <a:r>
                        <a:rPr lang="en-US" sz="1400" dirty="0"/>
                        <a:t>15.1%</a:t>
                      </a:r>
                    </a:p>
                  </a:txBody>
                  <a:tcPr marL="131024" marR="131024" anchor="ctr"/>
                </a:tc>
                <a:extLst>
                  <a:ext uri="{0D108BD9-81ED-4DB2-BD59-A6C34878D82A}">
                    <a16:rowId xmlns:a16="http://schemas.microsoft.com/office/drawing/2014/main" val="10001"/>
                  </a:ext>
                </a:extLst>
              </a:tr>
              <a:tr h="360455">
                <a:tc>
                  <a:txBody>
                    <a:bodyPr/>
                    <a:lstStyle/>
                    <a:p>
                      <a:r>
                        <a:rPr lang="en-US" sz="1500" dirty="0">
                          <a:solidFill>
                            <a:schemeClr val="bg1"/>
                          </a:solidFill>
                        </a:rPr>
                        <a:t>School</a:t>
                      </a:r>
                      <a:r>
                        <a:rPr lang="en-US" sz="1500" baseline="0" dirty="0">
                          <a:solidFill>
                            <a:schemeClr val="bg1"/>
                          </a:solidFill>
                        </a:rPr>
                        <a:t> 2</a:t>
                      </a:r>
                      <a:endParaRPr lang="en-US" sz="1500" dirty="0">
                        <a:solidFill>
                          <a:schemeClr val="bg1"/>
                        </a:solidFill>
                      </a:endParaRPr>
                    </a:p>
                  </a:txBody>
                  <a:tcPr marL="131024" marR="131024">
                    <a:solidFill>
                      <a:schemeClr val="tx2"/>
                    </a:solidFill>
                  </a:tcPr>
                </a:tc>
                <a:tc>
                  <a:txBody>
                    <a:bodyPr/>
                    <a:lstStyle/>
                    <a:p>
                      <a:pPr algn="ctr"/>
                      <a:r>
                        <a:rPr lang="en-US" sz="1400" dirty="0"/>
                        <a:t>60</a:t>
                      </a:r>
                    </a:p>
                  </a:txBody>
                  <a:tcPr marL="131024" marR="131024" anchor="ctr"/>
                </a:tc>
                <a:tc>
                  <a:txBody>
                    <a:bodyPr/>
                    <a:lstStyle/>
                    <a:p>
                      <a:pPr algn="ctr"/>
                      <a:r>
                        <a:rPr lang="en-US" sz="1400" dirty="0"/>
                        <a:t>81.1%</a:t>
                      </a:r>
                    </a:p>
                  </a:txBody>
                  <a:tcPr marL="131024" marR="131024" anchor="ctr"/>
                </a:tc>
                <a:tc>
                  <a:txBody>
                    <a:bodyPr/>
                    <a:lstStyle/>
                    <a:p>
                      <a:pPr algn="ctr"/>
                      <a:r>
                        <a:rPr lang="en-US" sz="1400" dirty="0"/>
                        <a:t>11</a:t>
                      </a:r>
                    </a:p>
                  </a:txBody>
                  <a:tcPr marL="131024" marR="131024" anchor="ctr"/>
                </a:tc>
                <a:tc>
                  <a:txBody>
                    <a:bodyPr/>
                    <a:lstStyle/>
                    <a:p>
                      <a:pPr algn="ctr"/>
                      <a:r>
                        <a:rPr lang="en-US" sz="1400" dirty="0"/>
                        <a:t>14.9%</a:t>
                      </a:r>
                    </a:p>
                  </a:txBody>
                  <a:tcPr marL="131024" marR="131024" anchor="ctr"/>
                </a:tc>
                <a:tc>
                  <a:txBody>
                    <a:bodyPr/>
                    <a:lstStyle/>
                    <a:p>
                      <a:pPr algn="ctr"/>
                      <a:r>
                        <a:rPr lang="en-US" sz="1400" dirty="0"/>
                        <a:t>3</a:t>
                      </a:r>
                    </a:p>
                  </a:txBody>
                  <a:tcPr marL="131024" marR="131024" anchor="ctr"/>
                </a:tc>
                <a:tc>
                  <a:txBody>
                    <a:bodyPr/>
                    <a:lstStyle/>
                    <a:p>
                      <a:pPr algn="ctr"/>
                      <a:r>
                        <a:rPr lang="en-US" sz="1400" dirty="0"/>
                        <a:t>4.1%</a:t>
                      </a:r>
                    </a:p>
                  </a:txBody>
                  <a:tcPr marL="131024" marR="131024" anchor="ctr"/>
                </a:tc>
                <a:extLst>
                  <a:ext uri="{0D108BD9-81ED-4DB2-BD59-A6C34878D82A}">
                    <a16:rowId xmlns:a16="http://schemas.microsoft.com/office/drawing/2014/main" val="10002"/>
                  </a:ext>
                </a:extLst>
              </a:tr>
              <a:tr h="360455">
                <a:tc>
                  <a:txBody>
                    <a:bodyPr/>
                    <a:lstStyle/>
                    <a:p>
                      <a:r>
                        <a:rPr lang="en-US" sz="1500" dirty="0">
                          <a:solidFill>
                            <a:schemeClr val="bg1"/>
                          </a:solidFill>
                        </a:rPr>
                        <a:t>School</a:t>
                      </a:r>
                      <a:r>
                        <a:rPr lang="en-US" sz="1500" baseline="0" dirty="0">
                          <a:solidFill>
                            <a:schemeClr val="bg1"/>
                          </a:solidFill>
                        </a:rPr>
                        <a:t> 4</a:t>
                      </a:r>
                      <a:endParaRPr lang="en-US" sz="1500" dirty="0">
                        <a:solidFill>
                          <a:schemeClr val="bg1"/>
                        </a:solidFill>
                      </a:endParaRPr>
                    </a:p>
                  </a:txBody>
                  <a:tcPr marL="131024" marR="131024">
                    <a:solidFill>
                      <a:schemeClr val="tx2"/>
                    </a:solidFill>
                  </a:tcPr>
                </a:tc>
                <a:tc>
                  <a:txBody>
                    <a:bodyPr/>
                    <a:lstStyle/>
                    <a:p>
                      <a:pPr algn="ctr"/>
                      <a:r>
                        <a:rPr lang="en-US" sz="1400" dirty="0"/>
                        <a:t>39</a:t>
                      </a:r>
                    </a:p>
                  </a:txBody>
                  <a:tcPr marL="131024" marR="131024" anchor="ctr"/>
                </a:tc>
                <a:tc>
                  <a:txBody>
                    <a:bodyPr/>
                    <a:lstStyle/>
                    <a:p>
                      <a:pPr algn="ctr"/>
                      <a:r>
                        <a:rPr lang="en-US" sz="1400" dirty="0"/>
                        <a:t>70.9%</a:t>
                      </a:r>
                    </a:p>
                  </a:txBody>
                  <a:tcPr marL="131024" marR="131024" anchor="ctr"/>
                </a:tc>
                <a:tc>
                  <a:txBody>
                    <a:bodyPr/>
                    <a:lstStyle/>
                    <a:p>
                      <a:pPr algn="ctr"/>
                      <a:r>
                        <a:rPr lang="en-US" sz="1400" dirty="0"/>
                        <a:t>11</a:t>
                      </a:r>
                    </a:p>
                  </a:txBody>
                  <a:tcPr marL="131024" marR="131024" anchor="ctr"/>
                </a:tc>
                <a:tc>
                  <a:txBody>
                    <a:bodyPr/>
                    <a:lstStyle/>
                    <a:p>
                      <a:pPr algn="ctr"/>
                      <a:r>
                        <a:rPr lang="en-US" sz="1400" dirty="0"/>
                        <a:t>20.0%</a:t>
                      </a:r>
                    </a:p>
                  </a:txBody>
                  <a:tcPr marL="131024" marR="131024" anchor="ctr"/>
                </a:tc>
                <a:tc>
                  <a:txBody>
                    <a:bodyPr/>
                    <a:lstStyle/>
                    <a:p>
                      <a:pPr algn="ctr"/>
                      <a:r>
                        <a:rPr lang="en-US" sz="1400" dirty="0"/>
                        <a:t>5</a:t>
                      </a:r>
                    </a:p>
                  </a:txBody>
                  <a:tcPr marL="131024" marR="131024" anchor="ctr"/>
                </a:tc>
                <a:tc>
                  <a:txBody>
                    <a:bodyPr/>
                    <a:lstStyle/>
                    <a:p>
                      <a:pPr algn="ctr"/>
                      <a:r>
                        <a:rPr lang="en-US" sz="1400" dirty="0"/>
                        <a:t>9.1%</a:t>
                      </a:r>
                    </a:p>
                  </a:txBody>
                  <a:tcPr marL="131024" marR="131024" anchor="ctr"/>
                </a:tc>
                <a:extLst>
                  <a:ext uri="{0D108BD9-81ED-4DB2-BD59-A6C34878D82A}">
                    <a16:rowId xmlns:a16="http://schemas.microsoft.com/office/drawing/2014/main" val="10003"/>
                  </a:ext>
                </a:extLst>
              </a:tr>
              <a:tr h="360455">
                <a:tc>
                  <a:txBody>
                    <a:bodyPr/>
                    <a:lstStyle/>
                    <a:p>
                      <a:r>
                        <a:rPr lang="en-US" sz="1500" dirty="0">
                          <a:solidFill>
                            <a:schemeClr val="bg1"/>
                          </a:solidFill>
                        </a:rPr>
                        <a:t>School</a:t>
                      </a:r>
                      <a:r>
                        <a:rPr lang="en-US" sz="1500" baseline="0" dirty="0">
                          <a:solidFill>
                            <a:schemeClr val="bg1"/>
                          </a:solidFill>
                        </a:rPr>
                        <a:t> 5</a:t>
                      </a:r>
                      <a:endParaRPr lang="en-US" sz="1500" dirty="0">
                        <a:solidFill>
                          <a:schemeClr val="bg1"/>
                        </a:solidFill>
                      </a:endParaRPr>
                    </a:p>
                  </a:txBody>
                  <a:tcPr marL="131024" marR="131024">
                    <a:solidFill>
                      <a:schemeClr val="tx2"/>
                    </a:solidFill>
                  </a:tcPr>
                </a:tc>
                <a:tc>
                  <a:txBody>
                    <a:bodyPr/>
                    <a:lstStyle/>
                    <a:p>
                      <a:pPr algn="ctr"/>
                      <a:r>
                        <a:rPr lang="en-US" sz="1400" dirty="0"/>
                        <a:t>29</a:t>
                      </a:r>
                    </a:p>
                  </a:txBody>
                  <a:tcPr marL="131024" marR="131024" anchor="ctr"/>
                </a:tc>
                <a:tc>
                  <a:txBody>
                    <a:bodyPr/>
                    <a:lstStyle/>
                    <a:p>
                      <a:pPr algn="ctr"/>
                      <a:r>
                        <a:rPr lang="en-US" sz="1400" dirty="0"/>
                        <a:t>64.4%</a:t>
                      </a:r>
                    </a:p>
                  </a:txBody>
                  <a:tcPr marL="131024" marR="131024" anchor="ctr"/>
                </a:tc>
                <a:tc>
                  <a:txBody>
                    <a:bodyPr/>
                    <a:lstStyle/>
                    <a:p>
                      <a:pPr algn="ctr"/>
                      <a:r>
                        <a:rPr lang="en-US" sz="1400" dirty="0"/>
                        <a:t>11</a:t>
                      </a:r>
                    </a:p>
                  </a:txBody>
                  <a:tcPr marL="131024" marR="131024" anchor="ctr"/>
                </a:tc>
                <a:tc>
                  <a:txBody>
                    <a:bodyPr/>
                    <a:lstStyle/>
                    <a:p>
                      <a:pPr algn="ctr"/>
                      <a:r>
                        <a:rPr lang="en-US" sz="1400" dirty="0"/>
                        <a:t>24.4%</a:t>
                      </a:r>
                    </a:p>
                  </a:txBody>
                  <a:tcPr marL="131024" marR="131024" anchor="ctr"/>
                </a:tc>
                <a:tc>
                  <a:txBody>
                    <a:bodyPr/>
                    <a:lstStyle/>
                    <a:p>
                      <a:pPr algn="ctr"/>
                      <a:r>
                        <a:rPr lang="en-US" sz="1400" dirty="0"/>
                        <a:t>5</a:t>
                      </a:r>
                    </a:p>
                  </a:txBody>
                  <a:tcPr marL="131024" marR="131024" anchor="ctr"/>
                </a:tc>
                <a:tc>
                  <a:txBody>
                    <a:bodyPr/>
                    <a:lstStyle/>
                    <a:p>
                      <a:pPr algn="ctr"/>
                      <a:r>
                        <a:rPr lang="en-US" sz="1400" dirty="0"/>
                        <a:t>11.1%</a:t>
                      </a:r>
                    </a:p>
                  </a:txBody>
                  <a:tcPr marL="131024" marR="131024" anchor="ctr"/>
                </a:tc>
                <a:extLst>
                  <a:ext uri="{0D108BD9-81ED-4DB2-BD59-A6C34878D82A}">
                    <a16:rowId xmlns:a16="http://schemas.microsoft.com/office/drawing/2014/main" val="10004"/>
                  </a:ext>
                </a:extLst>
              </a:tr>
              <a:tr h="360455">
                <a:tc>
                  <a:txBody>
                    <a:bodyPr/>
                    <a:lstStyle/>
                    <a:p>
                      <a:r>
                        <a:rPr lang="en-US" sz="1500" dirty="0">
                          <a:solidFill>
                            <a:schemeClr val="bg1"/>
                          </a:solidFill>
                        </a:rPr>
                        <a:t>School</a:t>
                      </a:r>
                      <a:r>
                        <a:rPr lang="en-US" sz="1500" baseline="0" dirty="0">
                          <a:solidFill>
                            <a:schemeClr val="bg1"/>
                          </a:solidFill>
                        </a:rPr>
                        <a:t> 6</a:t>
                      </a:r>
                      <a:endParaRPr lang="en-US" sz="1500" dirty="0">
                        <a:solidFill>
                          <a:schemeClr val="bg1"/>
                        </a:solidFill>
                      </a:endParaRPr>
                    </a:p>
                  </a:txBody>
                  <a:tcPr marL="131024" marR="131024">
                    <a:solidFill>
                      <a:schemeClr val="tx2"/>
                    </a:solidFill>
                  </a:tcPr>
                </a:tc>
                <a:tc>
                  <a:txBody>
                    <a:bodyPr/>
                    <a:lstStyle/>
                    <a:p>
                      <a:pPr algn="ctr"/>
                      <a:r>
                        <a:rPr lang="en-US" sz="1400" dirty="0"/>
                        <a:t>34</a:t>
                      </a:r>
                    </a:p>
                  </a:txBody>
                  <a:tcPr marL="131024" marR="131024" anchor="ctr"/>
                </a:tc>
                <a:tc>
                  <a:txBody>
                    <a:bodyPr/>
                    <a:lstStyle/>
                    <a:p>
                      <a:pPr algn="ctr"/>
                      <a:r>
                        <a:rPr lang="en-US" sz="1400" dirty="0"/>
                        <a:t>79.1%</a:t>
                      </a:r>
                    </a:p>
                  </a:txBody>
                  <a:tcPr marL="131024" marR="131024" anchor="ctr"/>
                </a:tc>
                <a:tc>
                  <a:txBody>
                    <a:bodyPr/>
                    <a:lstStyle/>
                    <a:p>
                      <a:pPr algn="ctr"/>
                      <a:r>
                        <a:rPr lang="en-US" sz="1400" dirty="0"/>
                        <a:t>8</a:t>
                      </a:r>
                    </a:p>
                  </a:txBody>
                  <a:tcPr marL="131024" marR="131024" anchor="ctr"/>
                </a:tc>
                <a:tc>
                  <a:txBody>
                    <a:bodyPr/>
                    <a:lstStyle/>
                    <a:p>
                      <a:pPr algn="ctr"/>
                      <a:r>
                        <a:rPr lang="en-US" sz="1400" dirty="0"/>
                        <a:t>18.6%</a:t>
                      </a:r>
                    </a:p>
                  </a:txBody>
                  <a:tcPr marL="131024" marR="131024" anchor="ctr"/>
                </a:tc>
                <a:tc>
                  <a:txBody>
                    <a:bodyPr/>
                    <a:lstStyle/>
                    <a:p>
                      <a:pPr algn="ctr"/>
                      <a:r>
                        <a:rPr lang="en-US" sz="1400" dirty="0"/>
                        <a:t>1</a:t>
                      </a:r>
                    </a:p>
                  </a:txBody>
                  <a:tcPr marL="131024" marR="131024" anchor="ctr"/>
                </a:tc>
                <a:tc>
                  <a:txBody>
                    <a:bodyPr/>
                    <a:lstStyle/>
                    <a:p>
                      <a:pPr algn="ctr"/>
                      <a:r>
                        <a:rPr lang="en-US" sz="1400" dirty="0"/>
                        <a:t>2.3%</a:t>
                      </a:r>
                    </a:p>
                  </a:txBody>
                  <a:tcPr marL="131024" marR="131024" anchor="ctr"/>
                </a:tc>
                <a:extLst>
                  <a:ext uri="{0D108BD9-81ED-4DB2-BD59-A6C34878D82A}">
                    <a16:rowId xmlns:a16="http://schemas.microsoft.com/office/drawing/2014/main" val="10005"/>
                  </a:ext>
                </a:extLst>
              </a:tr>
              <a:tr h="360455">
                <a:tc>
                  <a:txBody>
                    <a:bodyPr/>
                    <a:lstStyle/>
                    <a:p>
                      <a:r>
                        <a:rPr lang="en-US" sz="1500" b="1" dirty="0">
                          <a:solidFill>
                            <a:schemeClr val="bg1"/>
                          </a:solidFill>
                        </a:rPr>
                        <a:t>School</a:t>
                      </a:r>
                      <a:r>
                        <a:rPr lang="en-US" sz="1500" b="1" baseline="0" dirty="0">
                          <a:solidFill>
                            <a:schemeClr val="bg1"/>
                          </a:solidFill>
                        </a:rPr>
                        <a:t> 8</a:t>
                      </a:r>
                      <a:endParaRPr lang="en-US" sz="1500" b="1" dirty="0">
                        <a:solidFill>
                          <a:schemeClr val="bg1"/>
                        </a:solidFill>
                      </a:endParaRPr>
                    </a:p>
                  </a:txBody>
                  <a:tcPr marL="131024" marR="131024">
                    <a:solidFill>
                      <a:schemeClr val="tx2"/>
                    </a:solidFill>
                  </a:tcPr>
                </a:tc>
                <a:tc>
                  <a:txBody>
                    <a:bodyPr/>
                    <a:lstStyle/>
                    <a:p>
                      <a:pPr algn="ctr"/>
                      <a:r>
                        <a:rPr lang="en-US" sz="1400" dirty="0"/>
                        <a:t>36</a:t>
                      </a:r>
                    </a:p>
                  </a:txBody>
                  <a:tcPr marL="131024" marR="131024" anchor="ctr"/>
                </a:tc>
                <a:tc>
                  <a:txBody>
                    <a:bodyPr/>
                    <a:lstStyle/>
                    <a:p>
                      <a:pPr algn="ctr"/>
                      <a:r>
                        <a:rPr lang="en-US" sz="1400" dirty="0"/>
                        <a:t>69.2%</a:t>
                      </a:r>
                    </a:p>
                  </a:txBody>
                  <a:tcPr marL="131024" marR="131024" anchor="ctr"/>
                </a:tc>
                <a:tc>
                  <a:txBody>
                    <a:bodyPr/>
                    <a:lstStyle/>
                    <a:p>
                      <a:pPr algn="ctr"/>
                      <a:r>
                        <a:rPr lang="en-US" sz="1400" dirty="0"/>
                        <a:t>12</a:t>
                      </a:r>
                    </a:p>
                  </a:txBody>
                  <a:tcPr marL="131024" marR="131024" anchor="ctr"/>
                </a:tc>
                <a:tc>
                  <a:txBody>
                    <a:bodyPr/>
                    <a:lstStyle/>
                    <a:p>
                      <a:pPr algn="ctr"/>
                      <a:r>
                        <a:rPr lang="en-US" sz="1400" dirty="0"/>
                        <a:t>23.1%</a:t>
                      </a:r>
                    </a:p>
                  </a:txBody>
                  <a:tcPr marL="131024" marR="131024" anchor="ctr"/>
                </a:tc>
                <a:tc>
                  <a:txBody>
                    <a:bodyPr/>
                    <a:lstStyle/>
                    <a:p>
                      <a:pPr algn="ctr"/>
                      <a:r>
                        <a:rPr lang="en-US" sz="1400" dirty="0"/>
                        <a:t>4</a:t>
                      </a:r>
                    </a:p>
                  </a:txBody>
                  <a:tcPr marL="131024" marR="131024" anchor="ctr"/>
                </a:tc>
                <a:tc>
                  <a:txBody>
                    <a:bodyPr/>
                    <a:lstStyle/>
                    <a:p>
                      <a:pPr algn="ctr"/>
                      <a:r>
                        <a:rPr lang="en-US" sz="1400" dirty="0"/>
                        <a:t>7.7%</a:t>
                      </a:r>
                    </a:p>
                  </a:txBody>
                  <a:tcPr marL="131024" marR="131024" anchor="ctr"/>
                </a:tc>
                <a:extLst>
                  <a:ext uri="{0D108BD9-81ED-4DB2-BD59-A6C34878D82A}">
                    <a16:rowId xmlns:a16="http://schemas.microsoft.com/office/drawing/2014/main" val="3137287115"/>
                  </a:ext>
                </a:extLst>
              </a:tr>
              <a:tr h="360455">
                <a:tc>
                  <a:txBody>
                    <a:bodyPr/>
                    <a:lstStyle/>
                    <a:p>
                      <a:r>
                        <a:rPr lang="en-US" sz="1500" b="1" dirty="0">
                          <a:solidFill>
                            <a:schemeClr val="bg1"/>
                          </a:solidFill>
                        </a:rPr>
                        <a:t>School 9</a:t>
                      </a:r>
                    </a:p>
                  </a:txBody>
                  <a:tcPr marL="131024" marR="131024">
                    <a:solidFill>
                      <a:schemeClr val="tx2"/>
                    </a:solidFill>
                  </a:tcPr>
                </a:tc>
                <a:tc>
                  <a:txBody>
                    <a:bodyPr/>
                    <a:lstStyle/>
                    <a:p>
                      <a:pPr algn="ctr"/>
                      <a:r>
                        <a:rPr lang="en-US" sz="1400" dirty="0"/>
                        <a:t>18</a:t>
                      </a:r>
                    </a:p>
                  </a:txBody>
                  <a:tcPr marL="131024" marR="131024" anchor="ctr"/>
                </a:tc>
                <a:tc>
                  <a:txBody>
                    <a:bodyPr/>
                    <a:lstStyle/>
                    <a:p>
                      <a:pPr algn="ctr"/>
                      <a:r>
                        <a:rPr lang="en-US" sz="1400" dirty="0"/>
                        <a:t>47.4%</a:t>
                      </a:r>
                    </a:p>
                  </a:txBody>
                  <a:tcPr marL="131024" marR="131024" anchor="ctr"/>
                </a:tc>
                <a:tc>
                  <a:txBody>
                    <a:bodyPr/>
                    <a:lstStyle/>
                    <a:p>
                      <a:pPr algn="ctr"/>
                      <a:r>
                        <a:rPr lang="en-US" sz="1400" dirty="0"/>
                        <a:t>11</a:t>
                      </a:r>
                    </a:p>
                  </a:txBody>
                  <a:tcPr marL="131024" marR="131024" anchor="ctr"/>
                </a:tc>
                <a:tc>
                  <a:txBody>
                    <a:bodyPr/>
                    <a:lstStyle/>
                    <a:p>
                      <a:pPr algn="ctr"/>
                      <a:r>
                        <a:rPr lang="en-US" sz="1400" dirty="0"/>
                        <a:t>28.9%</a:t>
                      </a:r>
                    </a:p>
                  </a:txBody>
                  <a:tcPr marL="131024" marR="131024" anchor="ctr"/>
                </a:tc>
                <a:tc>
                  <a:txBody>
                    <a:bodyPr/>
                    <a:lstStyle/>
                    <a:p>
                      <a:pPr algn="ctr"/>
                      <a:r>
                        <a:rPr lang="en-US" sz="1400" dirty="0"/>
                        <a:t>9</a:t>
                      </a:r>
                    </a:p>
                  </a:txBody>
                  <a:tcPr marL="131024" marR="131024" anchor="ctr"/>
                </a:tc>
                <a:tc>
                  <a:txBody>
                    <a:bodyPr/>
                    <a:lstStyle/>
                    <a:p>
                      <a:pPr algn="ctr"/>
                      <a:r>
                        <a:rPr lang="en-US" sz="1400" dirty="0"/>
                        <a:t>23.7%</a:t>
                      </a:r>
                    </a:p>
                  </a:txBody>
                  <a:tcPr marL="131024" marR="131024" anchor="ctr"/>
                </a:tc>
                <a:extLst>
                  <a:ext uri="{0D108BD9-81ED-4DB2-BD59-A6C34878D82A}">
                    <a16:rowId xmlns:a16="http://schemas.microsoft.com/office/drawing/2014/main" val="4260488625"/>
                  </a:ext>
                </a:extLst>
              </a:tr>
              <a:tr h="360455">
                <a:tc>
                  <a:txBody>
                    <a:bodyPr/>
                    <a:lstStyle/>
                    <a:p>
                      <a:r>
                        <a:rPr lang="en-US" sz="1500" b="1" dirty="0">
                          <a:solidFill>
                            <a:schemeClr val="bg1"/>
                          </a:solidFill>
                        </a:rPr>
                        <a:t>School 10</a:t>
                      </a:r>
                    </a:p>
                  </a:txBody>
                  <a:tcPr marL="131024" marR="131024">
                    <a:solidFill>
                      <a:schemeClr val="tx2"/>
                    </a:solidFill>
                  </a:tcPr>
                </a:tc>
                <a:tc>
                  <a:txBody>
                    <a:bodyPr/>
                    <a:lstStyle/>
                    <a:p>
                      <a:pPr algn="ctr"/>
                      <a:r>
                        <a:rPr lang="en-US" sz="1400" dirty="0"/>
                        <a:t>22</a:t>
                      </a:r>
                    </a:p>
                  </a:txBody>
                  <a:tcPr marL="131024" marR="131024" anchor="ctr"/>
                </a:tc>
                <a:tc>
                  <a:txBody>
                    <a:bodyPr/>
                    <a:lstStyle/>
                    <a:p>
                      <a:pPr algn="ctr"/>
                      <a:r>
                        <a:rPr lang="en-US" sz="1400" dirty="0"/>
                        <a:t>52.4%</a:t>
                      </a:r>
                    </a:p>
                  </a:txBody>
                  <a:tcPr marL="131024" marR="131024" anchor="ctr"/>
                </a:tc>
                <a:tc>
                  <a:txBody>
                    <a:bodyPr/>
                    <a:lstStyle/>
                    <a:p>
                      <a:pPr algn="ctr"/>
                      <a:r>
                        <a:rPr lang="en-US" sz="1400" dirty="0"/>
                        <a:t>11</a:t>
                      </a:r>
                    </a:p>
                  </a:txBody>
                  <a:tcPr marL="131024" marR="131024" anchor="ctr"/>
                </a:tc>
                <a:tc>
                  <a:txBody>
                    <a:bodyPr/>
                    <a:lstStyle/>
                    <a:p>
                      <a:pPr algn="ctr"/>
                      <a:r>
                        <a:rPr lang="en-US" sz="1400" dirty="0"/>
                        <a:t>26.2%</a:t>
                      </a:r>
                    </a:p>
                  </a:txBody>
                  <a:tcPr marL="131024" marR="131024" anchor="ctr"/>
                </a:tc>
                <a:tc>
                  <a:txBody>
                    <a:bodyPr/>
                    <a:lstStyle/>
                    <a:p>
                      <a:pPr algn="ctr"/>
                      <a:r>
                        <a:rPr lang="en-US" sz="1400" dirty="0"/>
                        <a:t>9</a:t>
                      </a:r>
                    </a:p>
                  </a:txBody>
                  <a:tcPr marL="131024" marR="131024" anchor="ctr"/>
                </a:tc>
                <a:tc>
                  <a:txBody>
                    <a:bodyPr/>
                    <a:lstStyle/>
                    <a:p>
                      <a:pPr algn="ctr"/>
                      <a:r>
                        <a:rPr lang="en-US" sz="1400" dirty="0"/>
                        <a:t>21.4%</a:t>
                      </a:r>
                    </a:p>
                  </a:txBody>
                  <a:tcPr marL="131024" marR="131024" anchor="ctr"/>
                </a:tc>
                <a:extLst>
                  <a:ext uri="{0D108BD9-81ED-4DB2-BD59-A6C34878D82A}">
                    <a16:rowId xmlns:a16="http://schemas.microsoft.com/office/drawing/2014/main" val="405821739"/>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12</a:t>
            </a:fld>
            <a:endParaRPr lang="en-US"/>
          </a:p>
        </p:txBody>
      </p:sp>
    </p:spTree>
    <p:extLst>
      <p:ext uri="{BB962C8B-B14F-4D97-AF65-F5344CB8AC3E}">
        <p14:creationId xmlns:p14="http://schemas.microsoft.com/office/powerpoint/2010/main" val="1533558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Linden Public Schools</a:t>
            </a:r>
            <a:br>
              <a:rPr lang="en-US" sz="2000" cap="none" dirty="0"/>
            </a:br>
            <a:r>
              <a:rPr lang="en-US" sz="2000" cap="none" dirty="0"/>
              <a:t>Start Strong Fall 2021 School- &amp; Grade-Level Outcomes</a:t>
            </a:r>
            <a:br>
              <a:rPr lang="en-US" sz="2000" b="1" cap="none" dirty="0"/>
            </a:br>
            <a:r>
              <a:rPr lang="en-US" sz="2000" b="1" cap="none" dirty="0"/>
              <a:t>Science Grade 6 – Support Levels</a:t>
            </a:r>
            <a:endParaRPr lang="en-US" sz="2000" dirty="0">
              <a:solidFill>
                <a:srgbClr val="FF0000"/>
              </a:solidFill>
              <a:highlight>
                <a:srgbClr val="FFFF00"/>
              </a:highligh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72436697"/>
              </p:ext>
            </p:extLst>
          </p:nvPr>
        </p:nvGraphicFramePr>
        <p:xfrm>
          <a:off x="191589" y="1761343"/>
          <a:ext cx="8847907" cy="2589938"/>
        </p:xfrm>
        <a:graphic>
          <a:graphicData uri="http://schemas.openxmlformats.org/drawingml/2006/table">
            <a:tbl>
              <a:tblPr firstRow="1" firstCol="1" bandRow="1">
                <a:tableStyleId>{5C22544A-7EE6-4342-B048-85BDC9FD1C3A}</a:tableStyleId>
              </a:tblPr>
              <a:tblGrid>
                <a:gridCol w="980716">
                  <a:extLst>
                    <a:ext uri="{9D8B030D-6E8A-4147-A177-3AD203B41FA5}">
                      <a16:colId xmlns:a16="http://schemas.microsoft.com/office/drawing/2014/main" val="20000"/>
                    </a:ext>
                  </a:extLst>
                </a:gridCol>
                <a:gridCol w="1394239">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528498">
                <a:tc>
                  <a:txBody>
                    <a:bodyPr/>
                    <a:lstStyle/>
                    <a:p>
                      <a:pPr algn="ctr"/>
                      <a:r>
                        <a:rPr lang="en-US" sz="1800" b="1">
                          <a:solidFill>
                            <a:schemeClr val="bg1"/>
                          </a:solidFill>
                        </a:rPr>
                        <a:t>SC06</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530720">
                <a:tc>
                  <a:txBody>
                    <a:bodyPr/>
                    <a:lstStyle/>
                    <a:p>
                      <a:r>
                        <a:rPr lang="en-US" sz="1500" dirty="0">
                          <a:solidFill>
                            <a:schemeClr val="bg1"/>
                          </a:solidFill>
                        </a:rPr>
                        <a:t>MMS</a:t>
                      </a:r>
                    </a:p>
                  </a:txBody>
                  <a:tcPr marL="131024" marR="131024">
                    <a:solidFill>
                      <a:schemeClr val="tx2"/>
                    </a:solidFill>
                  </a:tcPr>
                </a:tc>
                <a:tc>
                  <a:txBody>
                    <a:bodyPr/>
                    <a:lstStyle/>
                    <a:p>
                      <a:pPr algn="ctr"/>
                      <a:r>
                        <a:rPr lang="en-US" sz="1400" dirty="0"/>
                        <a:t>107</a:t>
                      </a:r>
                    </a:p>
                  </a:txBody>
                  <a:tcPr marL="131024" marR="131024" anchor="ctr"/>
                </a:tc>
                <a:tc>
                  <a:txBody>
                    <a:bodyPr/>
                    <a:lstStyle/>
                    <a:p>
                      <a:pPr algn="ctr"/>
                      <a:r>
                        <a:rPr lang="en-US" sz="1400" dirty="0"/>
                        <a:t>48.2%</a:t>
                      </a:r>
                    </a:p>
                  </a:txBody>
                  <a:tcPr marL="131024" marR="131024" anchor="ctr"/>
                </a:tc>
                <a:tc>
                  <a:txBody>
                    <a:bodyPr/>
                    <a:lstStyle/>
                    <a:p>
                      <a:pPr algn="ctr"/>
                      <a:r>
                        <a:rPr lang="en-US" sz="1400" dirty="0"/>
                        <a:t>72</a:t>
                      </a:r>
                    </a:p>
                  </a:txBody>
                  <a:tcPr marL="131024" marR="131024" anchor="ctr"/>
                </a:tc>
                <a:tc>
                  <a:txBody>
                    <a:bodyPr/>
                    <a:lstStyle/>
                    <a:p>
                      <a:pPr algn="ctr"/>
                      <a:r>
                        <a:rPr lang="en-US" sz="1400" dirty="0"/>
                        <a:t>32.4%</a:t>
                      </a:r>
                    </a:p>
                  </a:txBody>
                  <a:tcPr marL="131024" marR="131024" anchor="ctr"/>
                </a:tc>
                <a:tc>
                  <a:txBody>
                    <a:bodyPr/>
                    <a:lstStyle/>
                    <a:p>
                      <a:pPr algn="ctr"/>
                      <a:r>
                        <a:rPr lang="en-US" sz="1400" dirty="0"/>
                        <a:t>43</a:t>
                      </a:r>
                    </a:p>
                  </a:txBody>
                  <a:tcPr marL="131024" marR="131024" anchor="ctr"/>
                </a:tc>
                <a:tc>
                  <a:txBody>
                    <a:bodyPr/>
                    <a:lstStyle/>
                    <a:p>
                      <a:pPr algn="ctr"/>
                      <a:r>
                        <a:rPr lang="en-US" sz="1400" dirty="0"/>
                        <a:t>19.4%</a:t>
                      </a:r>
                    </a:p>
                  </a:txBody>
                  <a:tcPr marL="131024" marR="131024" anchor="ctr"/>
                </a:tc>
                <a:extLst>
                  <a:ext uri="{0D108BD9-81ED-4DB2-BD59-A6C34878D82A}">
                    <a16:rowId xmlns:a16="http://schemas.microsoft.com/office/drawing/2014/main" val="10001"/>
                  </a:ext>
                </a:extLst>
              </a:tr>
              <a:tr h="530720">
                <a:tc>
                  <a:txBody>
                    <a:bodyPr/>
                    <a:lstStyle/>
                    <a:p>
                      <a:r>
                        <a:rPr lang="en-US" sz="1500" dirty="0">
                          <a:solidFill>
                            <a:schemeClr val="bg1"/>
                          </a:solidFill>
                        </a:rPr>
                        <a:t>SMS</a:t>
                      </a:r>
                    </a:p>
                  </a:txBody>
                  <a:tcPr marL="131024" marR="131024">
                    <a:solidFill>
                      <a:schemeClr val="tx2"/>
                    </a:solidFill>
                  </a:tcPr>
                </a:tc>
                <a:tc>
                  <a:txBody>
                    <a:bodyPr/>
                    <a:lstStyle/>
                    <a:p>
                      <a:pPr algn="ctr"/>
                      <a:r>
                        <a:rPr lang="en-US" sz="1400" dirty="0"/>
                        <a:t>129</a:t>
                      </a:r>
                    </a:p>
                  </a:txBody>
                  <a:tcPr marL="131024" marR="131024" anchor="ctr"/>
                </a:tc>
                <a:tc>
                  <a:txBody>
                    <a:bodyPr/>
                    <a:lstStyle/>
                    <a:p>
                      <a:pPr algn="ctr"/>
                      <a:r>
                        <a:rPr lang="en-US" sz="1400" dirty="0"/>
                        <a:t>55.6%</a:t>
                      </a:r>
                    </a:p>
                  </a:txBody>
                  <a:tcPr marL="131024" marR="131024" anchor="ctr"/>
                </a:tc>
                <a:tc>
                  <a:txBody>
                    <a:bodyPr/>
                    <a:lstStyle/>
                    <a:p>
                      <a:pPr algn="ctr"/>
                      <a:r>
                        <a:rPr lang="en-US" sz="1400" dirty="0"/>
                        <a:t>77</a:t>
                      </a:r>
                    </a:p>
                  </a:txBody>
                  <a:tcPr marL="131024" marR="131024" anchor="ctr"/>
                </a:tc>
                <a:tc>
                  <a:txBody>
                    <a:bodyPr/>
                    <a:lstStyle/>
                    <a:p>
                      <a:pPr algn="ctr"/>
                      <a:r>
                        <a:rPr lang="en-US" sz="1400" dirty="0"/>
                        <a:t>33.2%</a:t>
                      </a:r>
                    </a:p>
                  </a:txBody>
                  <a:tcPr marL="131024" marR="131024" anchor="ctr"/>
                </a:tc>
                <a:tc>
                  <a:txBody>
                    <a:bodyPr/>
                    <a:lstStyle/>
                    <a:p>
                      <a:pPr algn="ctr"/>
                      <a:r>
                        <a:rPr lang="en-US" sz="1400" dirty="0"/>
                        <a:t>26</a:t>
                      </a:r>
                    </a:p>
                  </a:txBody>
                  <a:tcPr marL="131024" marR="131024" anchor="ctr"/>
                </a:tc>
                <a:tc>
                  <a:txBody>
                    <a:bodyPr/>
                    <a:lstStyle/>
                    <a:p>
                      <a:pPr algn="ctr"/>
                      <a:r>
                        <a:rPr lang="en-US" sz="1400" dirty="0"/>
                        <a:t>11.2%</a:t>
                      </a:r>
                    </a:p>
                  </a:txBody>
                  <a:tcPr marL="131024" marR="131024" anchor="ct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13</a:t>
            </a:fld>
            <a:endParaRPr lang="en-US"/>
          </a:p>
        </p:txBody>
      </p:sp>
    </p:spTree>
    <p:extLst>
      <p:ext uri="{BB962C8B-B14F-4D97-AF65-F5344CB8AC3E}">
        <p14:creationId xmlns:p14="http://schemas.microsoft.com/office/powerpoint/2010/main" val="159236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Linden Public Schools</a:t>
            </a:r>
            <a:br>
              <a:rPr lang="en-US" sz="2000" cap="none" dirty="0"/>
            </a:br>
            <a:r>
              <a:rPr lang="en-US" sz="2000" cap="none" dirty="0"/>
              <a:t>Start Strong Fall 2021 School- &amp; Grade-Level Outcomes</a:t>
            </a:r>
            <a:br>
              <a:rPr lang="en-US" sz="2000" b="1" cap="none" dirty="0"/>
            </a:br>
            <a:r>
              <a:rPr lang="en-US" sz="2000" b="1" cap="none" dirty="0"/>
              <a:t>English Language Arts Grade 6 – Support Levels</a:t>
            </a:r>
            <a:endParaRPr lang="en-US" sz="2000" dirty="0">
              <a:solidFill>
                <a:srgbClr val="FF0000"/>
              </a:solidFill>
              <a:highlight>
                <a:srgbClr val="FFFF00"/>
              </a:highligh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70393914"/>
              </p:ext>
            </p:extLst>
          </p:nvPr>
        </p:nvGraphicFramePr>
        <p:xfrm>
          <a:off x="191589" y="1761343"/>
          <a:ext cx="8847907" cy="2589938"/>
        </p:xfrm>
        <a:graphic>
          <a:graphicData uri="http://schemas.openxmlformats.org/drawingml/2006/table">
            <a:tbl>
              <a:tblPr firstRow="1" firstCol="1" bandRow="1">
                <a:tableStyleId>{5C22544A-7EE6-4342-B048-85BDC9FD1C3A}</a:tableStyleId>
              </a:tblPr>
              <a:tblGrid>
                <a:gridCol w="980716">
                  <a:extLst>
                    <a:ext uri="{9D8B030D-6E8A-4147-A177-3AD203B41FA5}">
                      <a16:colId xmlns:a16="http://schemas.microsoft.com/office/drawing/2014/main" val="20000"/>
                    </a:ext>
                  </a:extLst>
                </a:gridCol>
                <a:gridCol w="1394239">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528498">
                <a:tc>
                  <a:txBody>
                    <a:bodyPr/>
                    <a:lstStyle/>
                    <a:p>
                      <a:pPr algn="ctr"/>
                      <a:r>
                        <a:rPr lang="en-US" sz="1800" b="1" dirty="0">
                          <a:solidFill>
                            <a:schemeClr val="bg1"/>
                          </a:solidFill>
                        </a:rPr>
                        <a:t>ELA06</a:t>
                      </a:r>
                      <a:endParaRPr lang="en-US" sz="1400" b="1" dirty="0">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530720">
                <a:tc>
                  <a:txBody>
                    <a:bodyPr/>
                    <a:lstStyle/>
                    <a:p>
                      <a:r>
                        <a:rPr lang="en-US" sz="1500" dirty="0">
                          <a:solidFill>
                            <a:schemeClr val="bg1"/>
                          </a:solidFill>
                        </a:rPr>
                        <a:t>MMS</a:t>
                      </a:r>
                    </a:p>
                  </a:txBody>
                  <a:tcPr marL="131024" marR="131024">
                    <a:solidFill>
                      <a:schemeClr val="tx2"/>
                    </a:solidFill>
                  </a:tcPr>
                </a:tc>
                <a:tc>
                  <a:txBody>
                    <a:bodyPr/>
                    <a:lstStyle/>
                    <a:p>
                      <a:pPr algn="ctr"/>
                      <a:r>
                        <a:rPr lang="en-US" sz="1400" dirty="0"/>
                        <a:t>90</a:t>
                      </a:r>
                    </a:p>
                  </a:txBody>
                  <a:tcPr marL="131024" marR="131024" anchor="ctr"/>
                </a:tc>
                <a:tc>
                  <a:txBody>
                    <a:bodyPr/>
                    <a:lstStyle/>
                    <a:p>
                      <a:pPr algn="ctr"/>
                      <a:r>
                        <a:rPr lang="en-US" sz="1400" dirty="0"/>
                        <a:t>39.6%</a:t>
                      </a:r>
                    </a:p>
                  </a:txBody>
                  <a:tcPr marL="131024" marR="131024" anchor="ctr"/>
                </a:tc>
                <a:tc>
                  <a:txBody>
                    <a:bodyPr/>
                    <a:lstStyle/>
                    <a:p>
                      <a:pPr algn="ctr"/>
                      <a:r>
                        <a:rPr lang="en-US" sz="1400" dirty="0"/>
                        <a:t>60</a:t>
                      </a:r>
                    </a:p>
                  </a:txBody>
                  <a:tcPr marL="131024" marR="131024" anchor="ctr"/>
                </a:tc>
                <a:tc>
                  <a:txBody>
                    <a:bodyPr/>
                    <a:lstStyle/>
                    <a:p>
                      <a:pPr algn="ctr"/>
                      <a:r>
                        <a:rPr lang="en-US" sz="1400" dirty="0"/>
                        <a:t>26.4%</a:t>
                      </a:r>
                    </a:p>
                  </a:txBody>
                  <a:tcPr marL="131024" marR="131024" anchor="ctr"/>
                </a:tc>
                <a:tc>
                  <a:txBody>
                    <a:bodyPr/>
                    <a:lstStyle/>
                    <a:p>
                      <a:pPr algn="ctr"/>
                      <a:r>
                        <a:rPr lang="en-US" sz="1400" dirty="0"/>
                        <a:t>77</a:t>
                      </a:r>
                    </a:p>
                  </a:txBody>
                  <a:tcPr marL="131024" marR="131024" anchor="ctr"/>
                </a:tc>
                <a:tc>
                  <a:txBody>
                    <a:bodyPr/>
                    <a:lstStyle/>
                    <a:p>
                      <a:pPr algn="ctr"/>
                      <a:r>
                        <a:rPr lang="en-US" sz="1400" dirty="0"/>
                        <a:t>33.9%</a:t>
                      </a:r>
                    </a:p>
                  </a:txBody>
                  <a:tcPr marL="131024" marR="131024" anchor="ctr"/>
                </a:tc>
                <a:extLst>
                  <a:ext uri="{0D108BD9-81ED-4DB2-BD59-A6C34878D82A}">
                    <a16:rowId xmlns:a16="http://schemas.microsoft.com/office/drawing/2014/main" val="10001"/>
                  </a:ext>
                </a:extLst>
              </a:tr>
              <a:tr h="530720">
                <a:tc>
                  <a:txBody>
                    <a:bodyPr/>
                    <a:lstStyle/>
                    <a:p>
                      <a:r>
                        <a:rPr lang="en-US" sz="1500" dirty="0">
                          <a:solidFill>
                            <a:schemeClr val="bg1"/>
                          </a:solidFill>
                        </a:rPr>
                        <a:t>SMS</a:t>
                      </a:r>
                    </a:p>
                  </a:txBody>
                  <a:tcPr marL="131024" marR="131024">
                    <a:solidFill>
                      <a:schemeClr val="tx2"/>
                    </a:solidFill>
                  </a:tcPr>
                </a:tc>
                <a:tc>
                  <a:txBody>
                    <a:bodyPr/>
                    <a:lstStyle/>
                    <a:p>
                      <a:pPr algn="ctr"/>
                      <a:r>
                        <a:rPr lang="en-US" sz="1400" dirty="0"/>
                        <a:t>97</a:t>
                      </a:r>
                    </a:p>
                  </a:txBody>
                  <a:tcPr marL="131024" marR="131024" anchor="ctr"/>
                </a:tc>
                <a:tc>
                  <a:txBody>
                    <a:bodyPr/>
                    <a:lstStyle/>
                    <a:p>
                      <a:pPr algn="ctr"/>
                      <a:r>
                        <a:rPr lang="en-US" sz="1400" dirty="0"/>
                        <a:t>42.2%</a:t>
                      </a:r>
                    </a:p>
                  </a:txBody>
                  <a:tcPr marL="131024" marR="131024" anchor="ctr"/>
                </a:tc>
                <a:tc>
                  <a:txBody>
                    <a:bodyPr/>
                    <a:lstStyle/>
                    <a:p>
                      <a:pPr algn="ctr"/>
                      <a:r>
                        <a:rPr lang="en-US" sz="1400" dirty="0"/>
                        <a:t>71</a:t>
                      </a:r>
                    </a:p>
                  </a:txBody>
                  <a:tcPr marL="131024" marR="131024" anchor="ctr"/>
                </a:tc>
                <a:tc>
                  <a:txBody>
                    <a:bodyPr/>
                    <a:lstStyle/>
                    <a:p>
                      <a:pPr algn="ctr"/>
                      <a:r>
                        <a:rPr lang="en-US" sz="1400" dirty="0"/>
                        <a:t>30.9%</a:t>
                      </a:r>
                    </a:p>
                  </a:txBody>
                  <a:tcPr marL="131024" marR="131024" anchor="ctr"/>
                </a:tc>
                <a:tc>
                  <a:txBody>
                    <a:bodyPr/>
                    <a:lstStyle/>
                    <a:p>
                      <a:pPr algn="ctr"/>
                      <a:r>
                        <a:rPr lang="en-US" sz="1400" dirty="0"/>
                        <a:t>62</a:t>
                      </a:r>
                    </a:p>
                  </a:txBody>
                  <a:tcPr marL="131024" marR="131024" anchor="ctr"/>
                </a:tc>
                <a:tc>
                  <a:txBody>
                    <a:bodyPr/>
                    <a:lstStyle/>
                    <a:p>
                      <a:pPr algn="ctr"/>
                      <a:r>
                        <a:rPr lang="en-US" sz="1400" dirty="0"/>
                        <a:t>27.0%</a:t>
                      </a:r>
                    </a:p>
                  </a:txBody>
                  <a:tcPr marL="131024" marR="131024" anchor="ct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14</a:t>
            </a:fld>
            <a:endParaRPr lang="en-US"/>
          </a:p>
        </p:txBody>
      </p:sp>
    </p:spTree>
    <p:extLst>
      <p:ext uri="{BB962C8B-B14F-4D97-AF65-F5344CB8AC3E}">
        <p14:creationId xmlns:p14="http://schemas.microsoft.com/office/powerpoint/2010/main" val="398011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Linden Public Schools</a:t>
            </a:r>
            <a:br>
              <a:rPr lang="en-US" sz="2000" cap="none" dirty="0"/>
            </a:br>
            <a:r>
              <a:rPr lang="en-US" sz="2000" cap="none" dirty="0"/>
              <a:t>Start Strong Fall 2021 School- &amp; Grade-Level Outcomes</a:t>
            </a:r>
            <a:br>
              <a:rPr lang="en-US" sz="2000" b="1" cap="none" dirty="0"/>
            </a:br>
            <a:r>
              <a:rPr lang="en-US" sz="2000" b="1" cap="none" dirty="0"/>
              <a:t>English Language Arts Grade 7 – Support Levels</a:t>
            </a:r>
            <a:endParaRPr lang="en-US" sz="2000" dirty="0">
              <a:solidFill>
                <a:srgbClr val="FF0000"/>
              </a:solidFill>
              <a:highlight>
                <a:srgbClr val="FFFF00"/>
              </a:highligh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3871565"/>
              </p:ext>
            </p:extLst>
          </p:nvPr>
        </p:nvGraphicFramePr>
        <p:xfrm>
          <a:off x="191589" y="1761343"/>
          <a:ext cx="8847907" cy="2589938"/>
        </p:xfrm>
        <a:graphic>
          <a:graphicData uri="http://schemas.openxmlformats.org/drawingml/2006/table">
            <a:tbl>
              <a:tblPr firstRow="1" firstCol="1" bandRow="1">
                <a:tableStyleId>{5C22544A-7EE6-4342-B048-85BDC9FD1C3A}</a:tableStyleId>
              </a:tblPr>
              <a:tblGrid>
                <a:gridCol w="980716">
                  <a:extLst>
                    <a:ext uri="{9D8B030D-6E8A-4147-A177-3AD203B41FA5}">
                      <a16:colId xmlns:a16="http://schemas.microsoft.com/office/drawing/2014/main" val="20000"/>
                    </a:ext>
                  </a:extLst>
                </a:gridCol>
                <a:gridCol w="1394239">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528498">
                <a:tc>
                  <a:txBody>
                    <a:bodyPr/>
                    <a:lstStyle/>
                    <a:p>
                      <a:pPr algn="ctr"/>
                      <a:r>
                        <a:rPr lang="en-US" sz="1800" b="1" dirty="0">
                          <a:solidFill>
                            <a:schemeClr val="bg1"/>
                          </a:solidFill>
                        </a:rPr>
                        <a:t>ELA07</a:t>
                      </a:r>
                      <a:endParaRPr lang="en-US" sz="1400" b="1" dirty="0">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530720">
                <a:tc>
                  <a:txBody>
                    <a:bodyPr/>
                    <a:lstStyle/>
                    <a:p>
                      <a:r>
                        <a:rPr lang="en-US" sz="1500" dirty="0">
                          <a:solidFill>
                            <a:schemeClr val="bg1"/>
                          </a:solidFill>
                        </a:rPr>
                        <a:t>MMS</a:t>
                      </a:r>
                    </a:p>
                  </a:txBody>
                  <a:tcPr marL="131024" marR="131024">
                    <a:solidFill>
                      <a:schemeClr val="tx2"/>
                    </a:solidFill>
                  </a:tcPr>
                </a:tc>
                <a:tc>
                  <a:txBody>
                    <a:bodyPr/>
                    <a:lstStyle/>
                    <a:p>
                      <a:pPr algn="ctr"/>
                      <a:r>
                        <a:rPr lang="en-US" sz="1400" dirty="0"/>
                        <a:t>66</a:t>
                      </a:r>
                    </a:p>
                  </a:txBody>
                  <a:tcPr marL="131024" marR="131024" anchor="ctr"/>
                </a:tc>
                <a:tc>
                  <a:txBody>
                    <a:bodyPr/>
                    <a:lstStyle/>
                    <a:p>
                      <a:pPr algn="ctr"/>
                      <a:r>
                        <a:rPr lang="en-US" sz="1400" dirty="0"/>
                        <a:t>30.7%</a:t>
                      </a:r>
                    </a:p>
                  </a:txBody>
                  <a:tcPr marL="131024" marR="131024" anchor="ctr"/>
                </a:tc>
                <a:tc>
                  <a:txBody>
                    <a:bodyPr/>
                    <a:lstStyle/>
                    <a:p>
                      <a:pPr algn="ctr"/>
                      <a:r>
                        <a:rPr lang="en-US" sz="1400" dirty="0"/>
                        <a:t>64</a:t>
                      </a:r>
                    </a:p>
                  </a:txBody>
                  <a:tcPr marL="131024" marR="131024" anchor="ctr"/>
                </a:tc>
                <a:tc>
                  <a:txBody>
                    <a:bodyPr/>
                    <a:lstStyle/>
                    <a:p>
                      <a:pPr algn="ctr"/>
                      <a:r>
                        <a:rPr lang="en-US" sz="1400" dirty="0"/>
                        <a:t>29.8%</a:t>
                      </a:r>
                    </a:p>
                  </a:txBody>
                  <a:tcPr marL="131024" marR="131024" anchor="ctr"/>
                </a:tc>
                <a:tc>
                  <a:txBody>
                    <a:bodyPr/>
                    <a:lstStyle/>
                    <a:p>
                      <a:pPr algn="ctr"/>
                      <a:r>
                        <a:rPr lang="en-US" sz="1400" dirty="0"/>
                        <a:t>85</a:t>
                      </a:r>
                    </a:p>
                  </a:txBody>
                  <a:tcPr marL="131024" marR="131024" anchor="ctr"/>
                </a:tc>
                <a:tc>
                  <a:txBody>
                    <a:bodyPr/>
                    <a:lstStyle/>
                    <a:p>
                      <a:pPr algn="ctr"/>
                      <a:r>
                        <a:rPr lang="en-US" sz="1400" dirty="0"/>
                        <a:t>39.5%</a:t>
                      </a:r>
                    </a:p>
                  </a:txBody>
                  <a:tcPr marL="131024" marR="131024" anchor="ctr"/>
                </a:tc>
                <a:extLst>
                  <a:ext uri="{0D108BD9-81ED-4DB2-BD59-A6C34878D82A}">
                    <a16:rowId xmlns:a16="http://schemas.microsoft.com/office/drawing/2014/main" val="10001"/>
                  </a:ext>
                </a:extLst>
              </a:tr>
              <a:tr h="530720">
                <a:tc>
                  <a:txBody>
                    <a:bodyPr/>
                    <a:lstStyle/>
                    <a:p>
                      <a:r>
                        <a:rPr lang="en-US" sz="1500" dirty="0">
                          <a:solidFill>
                            <a:schemeClr val="bg1"/>
                          </a:solidFill>
                        </a:rPr>
                        <a:t>SMS</a:t>
                      </a:r>
                    </a:p>
                  </a:txBody>
                  <a:tcPr marL="131024" marR="131024">
                    <a:solidFill>
                      <a:schemeClr val="tx2"/>
                    </a:solidFill>
                  </a:tcPr>
                </a:tc>
                <a:tc>
                  <a:txBody>
                    <a:bodyPr/>
                    <a:lstStyle/>
                    <a:p>
                      <a:pPr algn="ctr"/>
                      <a:r>
                        <a:rPr lang="en-US" sz="1400" dirty="0"/>
                        <a:t>60</a:t>
                      </a:r>
                    </a:p>
                  </a:txBody>
                  <a:tcPr marL="131024" marR="131024" anchor="ctr"/>
                </a:tc>
                <a:tc>
                  <a:txBody>
                    <a:bodyPr/>
                    <a:lstStyle/>
                    <a:p>
                      <a:pPr algn="ctr"/>
                      <a:r>
                        <a:rPr lang="en-US" sz="1400" dirty="0"/>
                        <a:t>30.2%</a:t>
                      </a:r>
                    </a:p>
                  </a:txBody>
                  <a:tcPr marL="131024" marR="131024" anchor="ctr"/>
                </a:tc>
                <a:tc>
                  <a:txBody>
                    <a:bodyPr/>
                    <a:lstStyle/>
                    <a:p>
                      <a:pPr algn="ctr"/>
                      <a:r>
                        <a:rPr lang="en-US" sz="1400" dirty="0"/>
                        <a:t>62</a:t>
                      </a:r>
                    </a:p>
                  </a:txBody>
                  <a:tcPr marL="131024" marR="131024" anchor="ctr"/>
                </a:tc>
                <a:tc>
                  <a:txBody>
                    <a:bodyPr/>
                    <a:lstStyle/>
                    <a:p>
                      <a:pPr algn="ctr"/>
                      <a:r>
                        <a:rPr lang="en-US" sz="1400" dirty="0"/>
                        <a:t>31.2%</a:t>
                      </a:r>
                    </a:p>
                  </a:txBody>
                  <a:tcPr marL="131024" marR="131024" anchor="ctr"/>
                </a:tc>
                <a:tc>
                  <a:txBody>
                    <a:bodyPr/>
                    <a:lstStyle/>
                    <a:p>
                      <a:pPr algn="ctr"/>
                      <a:r>
                        <a:rPr lang="en-US" sz="1400" dirty="0"/>
                        <a:t>77</a:t>
                      </a:r>
                    </a:p>
                  </a:txBody>
                  <a:tcPr marL="131024" marR="131024" anchor="ctr"/>
                </a:tc>
                <a:tc>
                  <a:txBody>
                    <a:bodyPr/>
                    <a:lstStyle/>
                    <a:p>
                      <a:pPr algn="ctr"/>
                      <a:r>
                        <a:rPr lang="en-US" sz="1400" dirty="0"/>
                        <a:t>38.7%</a:t>
                      </a:r>
                    </a:p>
                  </a:txBody>
                  <a:tcPr marL="131024" marR="131024" anchor="ct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15</a:t>
            </a:fld>
            <a:endParaRPr lang="en-US"/>
          </a:p>
        </p:txBody>
      </p:sp>
    </p:spTree>
    <p:extLst>
      <p:ext uri="{BB962C8B-B14F-4D97-AF65-F5344CB8AC3E}">
        <p14:creationId xmlns:p14="http://schemas.microsoft.com/office/powerpoint/2010/main" val="3970207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Linden Public Schools</a:t>
            </a:r>
            <a:br>
              <a:rPr lang="en-US" sz="2000" cap="none" dirty="0"/>
            </a:br>
            <a:r>
              <a:rPr lang="en-US" sz="2000" cap="none" dirty="0"/>
              <a:t>Start Strong Fall 2021 School- &amp; Grade-Level Outcomes</a:t>
            </a:r>
            <a:br>
              <a:rPr lang="en-US" sz="2000" b="1" cap="none" dirty="0"/>
            </a:br>
            <a:r>
              <a:rPr lang="en-US" sz="2000" b="1" cap="none" dirty="0"/>
              <a:t>English Language Arts Grade 8 – Support Levels</a:t>
            </a:r>
            <a:endParaRPr lang="en-US" sz="2000" dirty="0">
              <a:solidFill>
                <a:srgbClr val="FF0000"/>
              </a:solidFill>
              <a:highlight>
                <a:srgbClr val="FFFF00"/>
              </a:highligh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30168719"/>
              </p:ext>
            </p:extLst>
          </p:nvPr>
        </p:nvGraphicFramePr>
        <p:xfrm>
          <a:off x="191589" y="1761343"/>
          <a:ext cx="8847907" cy="2589938"/>
        </p:xfrm>
        <a:graphic>
          <a:graphicData uri="http://schemas.openxmlformats.org/drawingml/2006/table">
            <a:tbl>
              <a:tblPr firstRow="1" firstCol="1" bandRow="1">
                <a:tableStyleId>{5C22544A-7EE6-4342-B048-85BDC9FD1C3A}</a:tableStyleId>
              </a:tblPr>
              <a:tblGrid>
                <a:gridCol w="980716">
                  <a:extLst>
                    <a:ext uri="{9D8B030D-6E8A-4147-A177-3AD203B41FA5}">
                      <a16:colId xmlns:a16="http://schemas.microsoft.com/office/drawing/2014/main" val="20000"/>
                    </a:ext>
                  </a:extLst>
                </a:gridCol>
                <a:gridCol w="1394239">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528498">
                <a:tc>
                  <a:txBody>
                    <a:bodyPr/>
                    <a:lstStyle/>
                    <a:p>
                      <a:pPr algn="ctr"/>
                      <a:r>
                        <a:rPr lang="en-US" sz="1800" b="1" dirty="0">
                          <a:solidFill>
                            <a:schemeClr val="bg1"/>
                          </a:solidFill>
                        </a:rPr>
                        <a:t>ELA08</a:t>
                      </a:r>
                      <a:endParaRPr lang="en-US" sz="1400" b="1" dirty="0">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530720">
                <a:tc>
                  <a:txBody>
                    <a:bodyPr/>
                    <a:lstStyle/>
                    <a:p>
                      <a:r>
                        <a:rPr lang="en-US" sz="1500" dirty="0">
                          <a:solidFill>
                            <a:schemeClr val="bg1"/>
                          </a:solidFill>
                        </a:rPr>
                        <a:t>MMS</a:t>
                      </a:r>
                    </a:p>
                  </a:txBody>
                  <a:tcPr marL="131024" marR="131024">
                    <a:solidFill>
                      <a:schemeClr val="tx2"/>
                    </a:solidFill>
                  </a:tcPr>
                </a:tc>
                <a:tc>
                  <a:txBody>
                    <a:bodyPr/>
                    <a:lstStyle/>
                    <a:p>
                      <a:pPr algn="ctr"/>
                      <a:r>
                        <a:rPr lang="en-US" sz="1400" dirty="0"/>
                        <a:t>87</a:t>
                      </a:r>
                    </a:p>
                  </a:txBody>
                  <a:tcPr marL="131024" marR="131024" anchor="ctr"/>
                </a:tc>
                <a:tc>
                  <a:txBody>
                    <a:bodyPr/>
                    <a:lstStyle/>
                    <a:p>
                      <a:pPr algn="ctr"/>
                      <a:r>
                        <a:rPr lang="en-US" sz="1400" dirty="0"/>
                        <a:t>36.6%</a:t>
                      </a:r>
                    </a:p>
                  </a:txBody>
                  <a:tcPr marL="131024" marR="131024" anchor="ctr"/>
                </a:tc>
                <a:tc>
                  <a:txBody>
                    <a:bodyPr/>
                    <a:lstStyle/>
                    <a:p>
                      <a:pPr algn="ctr"/>
                      <a:r>
                        <a:rPr lang="en-US" sz="1400" dirty="0"/>
                        <a:t>56</a:t>
                      </a:r>
                    </a:p>
                  </a:txBody>
                  <a:tcPr marL="131024" marR="131024" anchor="ctr"/>
                </a:tc>
                <a:tc>
                  <a:txBody>
                    <a:bodyPr/>
                    <a:lstStyle/>
                    <a:p>
                      <a:pPr algn="ctr"/>
                      <a:r>
                        <a:rPr lang="en-US" sz="1400" dirty="0"/>
                        <a:t>23.5%</a:t>
                      </a:r>
                    </a:p>
                  </a:txBody>
                  <a:tcPr marL="131024" marR="131024" anchor="ctr"/>
                </a:tc>
                <a:tc>
                  <a:txBody>
                    <a:bodyPr/>
                    <a:lstStyle/>
                    <a:p>
                      <a:pPr algn="ctr"/>
                      <a:r>
                        <a:rPr lang="en-US" sz="1400" dirty="0"/>
                        <a:t>95</a:t>
                      </a:r>
                    </a:p>
                  </a:txBody>
                  <a:tcPr marL="131024" marR="131024" anchor="ctr"/>
                </a:tc>
                <a:tc>
                  <a:txBody>
                    <a:bodyPr/>
                    <a:lstStyle/>
                    <a:p>
                      <a:pPr algn="ctr"/>
                      <a:r>
                        <a:rPr lang="en-US" sz="1400" dirty="0"/>
                        <a:t>39.9%</a:t>
                      </a:r>
                    </a:p>
                  </a:txBody>
                  <a:tcPr marL="131024" marR="131024" anchor="ctr"/>
                </a:tc>
                <a:extLst>
                  <a:ext uri="{0D108BD9-81ED-4DB2-BD59-A6C34878D82A}">
                    <a16:rowId xmlns:a16="http://schemas.microsoft.com/office/drawing/2014/main" val="10001"/>
                  </a:ext>
                </a:extLst>
              </a:tr>
              <a:tr h="530720">
                <a:tc>
                  <a:txBody>
                    <a:bodyPr/>
                    <a:lstStyle/>
                    <a:p>
                      <a:r>
                        <a:rPr lang="en-US" sz="1500" dirty="0">
                          <a:solidFill>
                            <a:schemeClr val="bg1"/>
                          </a:solidFill>
                        </a:rPr>
                        <a:t>SMS</a:t>
                      </a:r>
                    </a:p>
                  </a:txBody>
                  <a:tcPr marL="131024" marR="131024">
                    <a:solidFill>
                      <a:schemeClr val="tx2"/>
                    </a:solidFill>
                  </a:tcPr>
                </a:tc>
                <a:tc>
                  <a:txBody>
                    <a:bodyPr/>
                    <a:lstStyle/>
                    <a:p>
                      <a:pPr algn="ctr"/>
                      <a:r>
                        <a:rPr lang="en-US" sz="1400" dirty="0"/>
                        <a:t>79</a:t>
                      </a:r>
                    </a:p>
                  </a:txBody>
                  <a:tcPr marL="131024" marR="131024" anchor="ctr"/>
                </a:tc>
                <a:tc>
                  <a:txBody>
                    <a:bodyPr/>
                    <a:lstStyle/>
                    <a:p>
                      <a:pPr algn="ctr"/>
                      <a:r>
                        <a:rPr lang="en-US" sz="1400" dirty="0"/>
                        <a:t>32.5%</a:t>
                      </a:r>
                    </a:p>
                  </a:txBody>
                  <a:tcPr marL="131024" marR="131024" anchor="ctr"/>
                </a:tc>
                <a:tc>
                  <a:txBody>
                    <a:bodyPr/>
                    <a:lstStyle/>
                    <a:p>
                      <a:pPr algn="ctr"/>
                      <a:r>
                        <a:rPr lang="en-US" sz="1400" dirty="0"/>
                        <a:t>53</a:t>
                      </a:r>
                    </a:p>
                  </a:txBody>
                  <a:tcPr marL="131024" marR="131024" anchor="ctr"/>
                </a:tc>
                <a:tc>
                  <a:txBody>
                    <a:bodyPr/>
                    <a:lstStyle/>
                    <a:p>
                      <a:pPr algn="ctr"/>
                      <a:r>
                        <a:rPr lang="en-US" sz="1400" dirty="0"/>
                        <a:t>21.8%</a:t>
                      </a:r>
                    </a:p>
                  </a:txBody>
                  <a:tcPr marL="131024" marR="131024" anchor="ctr"/>
                </a:tc>
                <a:tc>
                  <a:txBody>
                    <a:bodyPr/>
                    <a:lstStyle/>
                    <a:p>
                      <a:pPr algn="ctr"/>
                      <a:r>
                        <a:rPr lang="en-US" sz="1400" dirty="0"/>
                        <a:t>111</a:t>
                      </a:r>
                    </a:p>
                  </a:txBody>
                  <a:tcPr marL="131024" marR="131024" anchor="ctr"/>
                </a:tc>
                <a:tc>
                  <a:txBody>
                    <a:bodyPr/>
                    <a:lstStyle/>
                    <a:p>
                      <a:pPr algn="ctr"/>
                      <a:r>
                        <a:rPr lang="en-US" sz="1400" dirty="0"/>
                        <a:t>45.7%</a:t>
                      </a:r>
                    </a:p>
                  </a:txBody>
                  <a:tcPr marL="131024" marR="131024" anchor="ct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16</a:t>
            </a:fld>
            <a:endParaRPr lang="en-US"/>
          </a:p>
        </p:txBody>
      </p:sp>
    </p:spTree>
    <p:extLst>
      <p:ext uri="{BB962C8B-B14F-4D97-AF65-F5344CB8AC3E}">
        <p14:creationId xmlns:p14="http://schemas.microsoft.com/office/powerpoint/2010/main" val="1821659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Linden Public Schools</a:t>
            </a:r>
            <a:br>
              <a:rPr lang="en-US" sz="2000" cap="none" dirty="0"/>
            </a:br>
            <a:r>
              <a:rPr lang="en-US" sz="2000" cap="none" dirty="0"/>
              <a:t>Start Strong Fall 2021 School- &amp; Grade-Level Outcomes</a:t>
            </a:r>
            <a:br>
              <a:rPr lang="en-US" sz="2000" b="1" cap="none" dirty="0"/>
            </a:br>
            <a:r>
              <a:rPr lang="en-US" sz="2000" b="1" cap="none" dirty="0"/>
              <a:t>Mathematics Grade 6 – Support Levels</a:t>
            </a:r>
            <a:endParaRPr lang="en-US" sz="2000" dirty="0">
              <a:solidFill>
                <a:srgbClr val="FF0000"/>
              </a:solidFill>
              <a:highlight>
                <a:srgbClr val="FFFF00"/>
              </a:highligh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00985465"/>
              </p:ext>
            </p:extLst>
          </p:nvPr>
        </p:nvGraphicFramePr>
        <p:xfrm>
          <a:off x="191589" y="1761343"/>
          <a:ext cx="8847907" cy="2589938"/>
        </p:xfrm>
        <a:graphic>
          <a:graphicData uri="http://schemas.openxmlformats.org/drawingml/2006/table">
            <a:tbl>
              <a:tblPr firstRow="1" firstCol="1" bandRow="1">
                <a:tableStyleId>{5C22544A-7EE6-4342-B048-85BDC9FD1C3A}</a:tableStyleId>
              </a:tblPr>
              <a:tblGrid>
                <a:gridCol w="980716">
                  <a:extLst>
                    <a:ext uri="{9D8B030D-6E8A-4147-A177-3AD203B41FA5}">
                      <a16:colId xmlns:a16="http://schemas.microsoft.com/office/drawing/2014/main" val="20000"/>
                    </a:ext>
                  </a:extLst>
                </a:gridCol>
                <a:gridCol w="1394239">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528498">
                <a:tc>
                  <a:txBody>
                    <a:bodyPr/>
                    <a:lstStyle/>
                    <a:p>
                      <a:pPr algn="ctr"/>
                      <a:r>
                        <a:rPr lang="en-US" sz="1800" b="1" dirty="0">
                          <a:solidFill>
                            <a:schemeClr val="bg1"/>
                          </a:solidFill>
                        </a:rPr>
                        <a:t>MAT06</a:t>
                      </a:r>
                      <a:endParaRPr lang="en-US" sz="1400" b="1" dirty="0">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530720">
                <a:tc>
                  <a:txBody>
                    <a:bodyPr/>
                    <a:lstStyle/>
                    <a:p>
                      <a:r>
                        <a:rPr lang="en-US" sz="1500" dirty="0">
                          <a:solidFill>
                            <a:schemeClr val="bg1"/>
                          </a:solidFill>
                        </a:rPr>
                        <a:t>MMS</a:t>
                      </a:r>
                    </a:p>
                  </a:txBody>
                  <a:tcPr marL="131024" marR="131024">
                    <a:solidFill>
                      <a:schemeClr val="tx2"/>
                    </a:solidFill>
                  </a:tcPr>
                </a:tc>
                <a:tc>
                  <a:txBody>
                    <a:bodyPr/>
                    <a:lstStyle/>
                    <a:p>
                      <a:pPr algn="ctr"/>
                      <a:r>
                        <a:rPr lang="en-US" sz="1400" dirty="0"/>
                        <a:t>149</a:t>
                      </a:r>
                    </a:p>
                  </a:txBody>
                  <a:tcPr marL="131024" marR="131024" anchor="ctr"/>
                </a:tc>
                <a:tc>
                  <a:txBody>
                    <a:bodyPr/>
                    <a:lstStyle/>
                    <a:p>
                      <a:pPr algn="ctr"/>
                      <a:r>
                        <a:rPr lang="en-US" sz="1400" dirty="0"/>
                        <a:t>65.4%</a:t>
                      </a:r>
                    </a:p>
                  </a:txBody>
                  <a:tcPr marL="131024" marR="131024" anchor="ctr"/>
                </a:tc>
                <a:tc>
                  <a:txBody>
                    <a:bodyPr/>
                    <a:lstStyle/>
                    <a:p>
                      <a:pPr algn="ctr"/>
                      <a:r>
                        <a:rPr lang="en-US" sz="1400" dirty="0"/>
                        <a:t>60</a:t>
                      </a:r>
                    </a:p>
                  </a:txBody>
                  <a:tcPr marL="131024" marR="131024" anchor="ctr"/>
                </a:tc>
                <a:tc>
                  <a:txBody>
                    <a:bodyPr/>
                    <a:lstStyle/>
                    <a:p>
                      <a:pPr algn="ctr"/>
                      <a:r>
                        <a:rPr lang="en-US" sz="1400" dirty="0"/>
                        <a:t>26.3%</a:t>
                      </a:r>
                    </a:p>
                  </a:txBody>
                  <a:tcPr marL="131024" marR="131024" anchor="ctr"/>
                </a:tc>
                <a:tc>
                  <a:txBody>
                    <a:bodyPr/>
                    <a:lstStyle/>
                    <a:p>
                      <a:pPr algn="ctr"/>
                      <a:r>
                        <a:rPr lang="en-US" sz="1400" dirty="0"/>
                        <a:t>19</a:t>
                      </a:r>
                    </a:p>
                  </a:txBody>
                  <a:tcPr marL="131024" marR="131024" anchor="ctr"/>
                </a:tc>
                <a:tc>
                  <a:txBody>
                    <a:bodyPr/>
                    <a:lstStyle/>
                    <a:p>
                      <a:pPr algn="ctr"/>
                      <a:r>
                        <a:rPr lang="en-US" sz="1400" dirty="0"/>
                        <a:t>8.3%</a:t>
                      </a:r>
                    </a:p>
                  </a:txBody>
                  <a:tcPr marL="131024" marR="131024" anchor="ctr"/>
                </a:tc>
                <a:extLst>
                  <a:ext uri="{0D108BD9-81ED-4DB2-BD59-A6C34878D82A}">
                    <a16:rowId xmlns:a16="http://schemas.microsoft.com/office/drawing/2014/main" val="10001"/>
                  </a:ext>
                </a:extLst>
              </a:tr>
              <a:tr h="530720">
                <a:tc>
                  <a:txBody>
                    <a:bodyPr/>
                    <a:lstStyle/>
                    <a:p>
                      <a:r>
                        <a:rPr lang="en-US" sz="1500" dirty="0">
                          <a:solidFill>
                            <a:schemeClr val="bg1"/>
                          </a:solidFill>
                        </a:rPr>
                        <a:t>SMS</a:t>
                      </a:r>
                    </a:p>
                  </a:txBody>
                  <a:tcPr marL="131024" marR="131024">
                    <a:solidFill>
                      <a:schemeClr val="tx2"/>
                    </a:solidFill>
                  </a:tcPr>
                </a:tc>
                <a:tc>
                  <a:txBody>
                    <a:bodyPr/>
                    <a:lstStyle/>
                    <a:p>
                      <a:pPr algn="ctr"/>
                      <a:r>
                        <a:rPr lang="en-US" sz="1400" dirty="0"/>
                        <a:t>163</a:t>
                      </a:r>
                    </a:p>
                  </a:txBody>
                  <a:tcPr marL="131024" marR="131024" anchor="ctr"/>
                </a:tc>
                <a:tc>
                  <a:txBody>
                    <a:bodyPr/>
                    <a:lstStyle/>
                    <a:p>
                      <a:pPr algn="ctr"/>
                      <a:r>
                        <a:rPr lang="en-US" sz="1400" dirty="0"/>
                        <a:t>70.3%</a:t>
                      </a:r>
                    </a:p>
                  </a:txBody>
                  <a:tcPr marL="131024" marR="131024" anchor="ctr"/>
                </a:tc>
                <a:tc>
                  <a:txBody>
                    <a:bodyPr/>
                    <a:lstStyle/>
                    <a:p>
                      <a:pPr algn="ctr"/>
                      <a:r>
                        <a:rPr lang="en-US" sz="1400" dirty="0"/>
                        <a:t>50</a:t>
                      </a:r>
                    </a:p>
                  </a:txBody>
                  <a:tcPr marL="131024" marR="131024" anchor="ctr"/>
                </a:tc>
                <a:tc>
                  <a:txBody>
                    <a:bodyPr/>
                    <a:lstStyle/>
                    <a:p>
                      <a:pPr algn="ctr"/>
                      <a:r>
                        <a:rPr lang="en-US" sz="1400" dirty="0"/>
                        <a:t>21.6%</a:t>
                      </a:r>
                    </a:p>
                  </a:txBody>
                  <a:tcPr marL="131024" marR="131024" anchor="ctr"/>
                </a:tc>
                <a:tc>
                  <a:txBody>
                    <a:bodyPr/>
                    <a:lstStyle/>
                    <a:p>
                      <a:pPr algn="ctr"/>
                      <a:r>
                        <a:rPr lang="en-US" sz="1400" dirty="0"/>
                        <a:t>19</a:t>
                      </a:r>
                    </a:p>
                  </a:txBody>
                  <a:tcPr marL="131024" marR="131024" anchor="ctr"/>
                </a:tc>
                <a:tc>
                  <a:txBody>
                    <a:bodyPr/>
                    <a:lstStyle/>
                    <a:p>
                      <a:pPr algn="ctr"/>
                      <a:r>
                        <a:rPr lang="en-US" sz="1400" dirty="0"/>
                        <a:t>8.2%</a:t>
                      </a:r>
                    </a:p>
                  </a:txBody>
                  <a:tcPr marL="131024" marR="131024" anchor="ct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17</a:t>
            </a:fld>
            <a:endParaRPr lang="en-US"/>
          </a:p>
        </p:txBody>
      </p:sp>
    </p:spTree>
    <p:extLst>
      <p:ext uri="{BB962C8B-B14F-4D97-AF65-F5344CB8AC3E}">
        <p14:creationId xmlns:p14="http://schemas.microsoft.com/office/powerpoint/2010/main" val="1708375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Linden Public Schools</a:t>
            </a:r>
            <a:br>
              <a:rPr lang="en-US" sz="2000" cap="none" dirty="0"/>
            </a:br>
            <a:r>
              <a:rPr lang="en-US" sz="2000" cap="none" dirty="0"/>
              <a:t>Start Strong Fall 2021 School- &amp; Grade-Level Outcomes</a:t>
            </a:r>
            <a:br>
              <a:rPr lang="en-US" sz="2000" b="1" cap="none" dirty="0"/>
            </a:br>
            <a:r>
              <a:rPr lang="en-US" sz="2000" b="1" cap="none" dirty="0"/>
              <a:t>Mathematics Grade 7 – Support Levels</a:t>
            </a:r>
            <a:endParaRPr lang="en-US" sz="2000" dirty="0">
              <a:solidFill>
                <a:srgbClr val="FF0000"/>
              </a:solidFill>
              <a:highlight>
                <a:srgbClr val="FFFF00"/>
              </a:highligh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19607165"/>
              </p:ext>
            </p:extLst>
          </p:nvPr>
        </p:nvGraphicFramePr>
        <p:xfrm>
          <a:off x="191589" y="1761343"/>
          <a:ext cx="8847907" cy="2589938"/>
        </p:xfrm>
        <a:graphic>
          <a:graphicData uri="http://schemas.openxmlformats.org/drawingml/2006/table">
            <a:tbl>
              <a:tblPr firstRow="1" firstCol="1" bandRow="1">
                <a:tableStyleId>{5C22544A-7EE6-4342-B048-85BDC9FD1C3A}</a:tableStyleId>
              </a:tblPr>
              <a:tblGrid>
                <a:gridCol w="980716">
                  <a:extLst>
                    <a:ext uri="{9D8B030D-6E8A-4147-A177-3AD203B41FA5}">
                      <a16:colId xmlns:a16="http://schemas.microsoft.com/office/drawing/2014/main" val="20000"/>
                    </a:ext>
                  </a:extLst>
                </a:gridCol>
                <a:gridCol w="1394239">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528498">
                <a:tc>
                  <a:txBody>
                    <a:bodyPr/>
                    <a:lstStyle/>
                    <a:p>
                      <a:pPr algn="ctr"/>
                      <a:r>
                        <a:rPr lang="en-US" sz="1800" b="1" dirty="0">
                          <a:solidFill>
                            <a:schemeClr val="bg1"/>
                          </a:solidFill>
                        </a:rPr>
                        <a:t>MAT07</a:t>
                      </a:r>
                      <a:endParaRPr lang="en-US" sz="1400" b="1" dirty="0">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530720">
                <a:tc>
                  <a:txBody>
                    <a:bodyPr/>
                    <a:lstStyle/>
                    <a:p>
                      <a:r>
                        <a:rPr lang="en-US" sz="1500" dirty="0">
                          <a:solidFill>
                            <a:schemeClr val="bg1"/>
                          </a:solidFill>
                        </a:rPr>
                        <a:t>MMS</a:t>
                      </a:r>
                    </a:p>
                  </a:txBody>
                  <a:tcPr marL="131024" marR="131024">
                    <a:solidFill>
                      <a:schemeClr val="tx2"/>
                    </a:solidFill>
                  </a:tcPr>
                </a:tc>
                <a:tc>
                  <a:txBody>
                    <a:bodyPr/>
                    <a:lstStyle/>
                    <a:p>
                      <a:pPr algn="ctr"/>
                      <a:r>
                        <a:rPr lang="en-US" sz="1400" dirty="0"/>
                        <a:t>128</a:t>
                      </a:r>
                    </a:p>
                  </a:txBody>
                  <a:tcPr marL="131024" marR="131024" anchor="ctr"/>
                </a:tc>
                <a:tc>
                  <a:txBody>
                    <a:bodyPr/>
                    <a:lstStyle/>
                    <a:p>
                      <a:pPr algn="ctr"/>
                      <a:r>
                        <a:rPr lang="en-US" sz="1400" dirty="0"/>
                        <a:t>59.5%</a:t>
                      </a:r>
                    </a:p>
                  </a:txBody>
                  <a:tcPr marL="131024" marR="131024" anchor="ctr"/>
                </a:tc>
                <a:tc>
                  <a:txBody>
                    <a:bodyPr/>
                    <a:lstStyle/>
                    <a:p>
                      <a:pPr algn="ctr"/>
                      <a:r>
                        <a:rPr lang="en-US" sz="1400" dirty="0"/>
                        <a:t>59</a:t>
                      </a:r>
                    </a:p>
                  </a:txBody>
                  <a:tcPr marL="131024" marR="131024" anchor="ctr"/>
                </a:tc>
                <a:tc>
                  <a:txBody>
                    <a:bodyPr/>
                    <a:lstStyle/>
                    <a:p>
                      <a:pPr algn="ctr"/>
                      <a:r>
                        <a:rPr lang="en-US" sz="1400" dirty="0"/>
                        <a:t>27.4%</a:t>
                      </a:r>
                    </a:p>
                  </a:txBody>
                  <a:tcPr marL="131024" marR="131024" anchor="ctr"/>
                </a:tc>
                <a:tc>
                  <a:txBody>
                    <a:bodyPr/>
                    <a:lstStyle/>
                    <a:p>
                      <a:pPr algn="ctr"/>
                      <a:r>
                        <a:rPr lang="en-US" sz="1400" dirty="0"/>
                        <a:t>28</a:t>
                      </a:r>
                    </a:p>
                  </a:txBody>
                  <a:tcPr marL="131024" marR="131024" anchor="ctr"/>
                </a:tc>
                <a:tc>
                  <a:txBody>
                    <a:bodyPr/>
                    <a:lstStyle/>
                    <a:p>
                      <a:pPr algn="ctr"/>
                      <a:r>
                        <a:rPr lang="en-US" sz="1400" dirty="0"/>
                        <a:t>13.0%</a:t>
                      </a:r>
                    </a:p>
                  </a:txBody>
                  <a:tcPr marL="131024" marR="131024" anchor="ctr"/>
                </a:tc>
                <a:extLst>
                  <a:ext uri="{0D108BD9-81ED-4DB2-BD59-A6C34878D82A}">
                    <a16:rowId xmlns:a16="http://schemas.microsoft.com/office/drawing/2014/main" val="10001"/>
                  </a:ext>
                </a:extLst>
              </a:tr>
              <a:tr h="530720">
                <a:tc>
                  <a:txBody>
                    <a:bodyPr/>
                    <a:lstStyle/>
                    <a:p>
                      <a:r>
                        <a:rPr lang="en-US" sz="1500" dirty="0">
                          <a:solidFill>
                            <a:schemeClr val="bg1"/>
                          </a:solidFill>
                        </a:rPr>
                        <a:t>SMS</a:t>
                      </a:r>
                    </a:p>
                  </a:txBody>
                  <a:tcPr marL="131024" marR="131024">
                    <a:solidFill>
                      <a:schemeClr val="tx2"/>
                    </a:solidFill>
                  </a:tcPr>
                </a:tc>
                <a:tc>
                  <a:txBody>
                    <a:bodyPr/>
                    <a:lstStyle/>
                    <a:p>
                      <a:pPr algn="ctr"/>
                      <a:r>
                        <a:rPr lang="en-US" sz="1400" dirty="0"/>
                        <a:t>117</a:t>
                      </a:r>
                    </a:p>
                  </a:txBody>
                  <a:tcPr marL="131024" marR="131024" anchor="ctr"/>
                </a:tc>
                <a:tc>
                  <a:txBody>
                    <a:bodyPr/>
                    <a:lstStyle/>
                    <a:p>
                      <a:pPr algn="ctr"/>
                      <a:r>
                        <a:rPr lang="en-US" sz="1400" dirty="0"/>
                        <a:t>58.2%</a:t>
                      </a:r>
                    </a:p>
                  </a:txBody>
                  <a:tcPr marL="131024" marR="131024" anchor="ctr"/>
                </a:tc>
                <a:tc>
                  <a:txBody>
                    <a:bodyPr/>
                    <a:lstStyle/>
                    <a:p>
                      <a:pPr algn="ctr"/>
                      <a:r>
                        <a:rPr lang="en-US" sz="1400" dirty="0"/>
                        <a:t>55</a:t>
                      </a:r>
                    </a:p>
                  </a:txBody>
                  <a:tcPr marL="131024" marR="131024" anchor="ctr"/>
                </a:tc>
                <a:tc>
                  <a:txBody>
                    <a:bodyPr/>
                    <a:lstStyle/>
                    <a:p>
                      <a:pPr algn="ctr"/>
                      <a:r>
                        <a:rPr lang="en-US" sz="1400" dirty="0"/>
                        <a:t>27.4%</a:t>
                      </a:r>
                    </a:p>
                  </a:txBody>
                  <a:tcPr marL="131024" marR="131024" anchor="ctr"/>
                </a:tc>
                <a:tc>
                  <a:txBody>
                    <a:bodyPr/>
                    <a:lstStyle/>
                    <a:p>
                      <a:pPr algn="ctr"/>
                      <a:r>
                        <a:rPr lang="en-US" sz="1400" dirty="0"/>
                        <a:t>29</a:t>
                      </a:r>
                    </a:p>
                  </a:txBody>
                  <a:tcPr marL="131024" marR="131024" anchor="ctr"/>
                </a:tc>
                <a:tc>
                  <a:txBody>
                    <a:bodyPr/>
                    <a:lstStyle/>
                    <a:p>
                      <a:pPr algn="ctr"/>
                      <a:r>
                        <a:rPr lang="en-US" sz="1400" dirty="0"/>
                        <a:t>14.4%</a:t>
                      </a:r>
                    </a:p>
                  </a:txBody>
                  <a:tcPr marL="131024" marR="131024" anchor="ct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18</a:t>
            </a:fld>
            <a:endParaRPr lang="en-US"/>
          </a:p>
        </p:txBody>
      </p:sp>
    </p:spTree>
    <p:extLst>
      <p:ext uri="{BB962C8B-B14F-4D97-AF65-F5344CB8AC3E}">
        <p14:creationId xmlns:p14="http://schemas.microsoft.com/office/powerpoint/2010/main" val="1102017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Linden Public Schools</a:t>
            </a:r>
            <a:br>
              <a:rPr lang="en-US" sz="2000" cap="none" dirty="0"/>
            </a:br>
            <a:r>
              <a:rPr lang="en-US" sz="2000" cap="none" dirty="0"/>
              <a:t>Start Strong Fall 2021 School- &amp; Grade-Level Outcomes</a:t>
            </a:r>
            <a:br>
              <a:rPr lang="en-US" sz="2000" b="1" cap="none" dirty="0"/>
            </a:br>
            <a:r>
              <a:rPr lang="en-US" sz="2000" b="1" cap="none" dirty="0"/>
              <a:t>Mathematics Grade 8 – Support Levels</a:t>
            </a:r>
            <a:endParaRPr lang="en-US" sz="2000" dirty="0">
              <a:solidFill>
                <a:srgbClr val="FF0000"/>
              </a:solidFill>
              <a:highlight>
                <a:srgbClr val="FFFF00"/>
              </a:highligh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26700293"/>
              </p:ext>
            </p:extLst>
          </p:nvPr>
        </p:nvGraphicFramePr>
        <p:xfrm>
          <a:off x="191589" y="1761343"/>
          <a:ext cx="8847907" cy="2589938"/>
        </p:xfrm>
        <a:graphic>
          <a:graphicData uri="http://schemas.openxmlformats.org/drawingml/2006/table">
            <a:tbl>
              <a:tblPr firstRow="1" firstCol="1" bandRow="1">
                <a:tableStyleId>{5C22544A-7EE6-4342-B048-85BDC9FD1C3A}</a:tableStyleId>
              </a:tblPr>
              <a:tblGrid>
                <a:gridCol w="980716">
                  <a:extLst>
                    <a:ext uri="{9D8B030D-6E8A-4147-A177-3AD203B41FA5}">
                      <a16:colId xmlns:a16="http://schemas.microsoft.com/office/drawing/2014/main" val="20000"/>
                    </a:ext>
                  </a:extLst>
                </a:gridCol>
                <a:gridCol w="1394239">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528498">
                <a:tc>
                  <a:txBody>
                    <a:bodyPr/>
                    <a:lstStyle/>
                    <a:p>
                      <a:pPr algn="ctr"/>
                      <a:r>
                        <a:rPr lang="en-US" sz="1800" b="1" dirty="0">
                          <a:solidFill>
                            <a:schemeClr val="bg1"/>
                          </a:solidFill>
                        </a:rPr>
                        <a:t>MAT08</a:t>
                      </a:r>
                      <a:endParaRPr lang="en-US" sz="1400" b="1" dirty="0">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530720">
                <a:tc>
                  <a:txBody>
                    <a:bodyPr/>
                    <a:lstStyle/>
                    <a:p>
                      <a:r>
                        <a:rPr lang="en-US" sz="1500" dirty="0">
                          <a:solidFill>
                            <a:schemeClr val="bg1"/>
                          </a:solidFill>
                        </a:rPr>
                        <a:t>MMS</a:t>
                      </a:r>
                    </a:p>
                  </a:txBody>
                  <a:tcPr marL="131024" marR="131024">
                    <a:solidFill>
                      <a:schemeClr val="tx2"/>
                    </a:solidFill>
                  </a:tcPr>
                </a:tc>
                <a:tc>
                  <a:txBody>
                    <a:bodyPr/>
                    <a:lstStyle/>
                    <a:p>
                      <a:pPr algn="ctr"/>
                      <a:r>
                        <a:rPr lang="en-US" sz="1400" dirty="0"/>
                        <a:t>115</a:t>
                      </a:r>
                    </a:p>
                  </a:txBody>
                  <a:tcPr marL="131024" marR="131024" anchor="ctr"/>
                </a:tc>
                <a:tc>
                  <a:txBody>
                    <a:bodyPr/>
                    <a:lstStyle/>
                    <a:p>
                      <a:pPr algn="ctr"/>
                      <a:r>
                        <a:rPr lang="en-US" sz="1400" dirty="0"/>
                        <a:t>62.5%</a:t>
                      </a:r>
                    </a:p>
                  </a:txBody>
                  <a:tcPr marL="131024" marR="131024" anchor="ctr"/>
                </a:tc>
                <a:tc>
                  <a:txBody>
                    <a:bodyPr/>
                    <a:lstStyle/>
                    <a:p>
                      <a:pPr algn="ctr"/>
                      <a:r>
                        <a:rPr lang="en-US" sz="1400" dirty="0"/>
                        <a:t>58</a:t>
                      </a:r>
                    </a:p>
                  </a:txBody>
                  <a:tcPr marL="131024" marR="131024" anchor="ctr"/>
                </a:tc>
                <a:tc>
                  <a:txBody>
                    <a:bodyPr/>
                    <a:lstStyle/>
                    <a:p>
                      <a:pPr algn="ctr"/>
                      <a:r>
                        <a:rPr lang="en-US" sz="1400" dirty="0"/>
                        <a:t>31.5%</a:t>
                      </a:r>
                    </a:p>
                  </a:txBody>
                  <a:tcPr marL="131024" marR="131024" anchor="ctr"/>
                </a:tc>
                <a:tc>
                  <a:txBody>
                    <a:bodyPr/>
                    <a:lstStyle/>
                    <a:p>
                      <a:pPr algn="ctr"/>
                      <a:r>
                        <a:rPr lang="en-US" sz="1400" dirty="0"/>
                        <a:t>11</a:t>
                      </a:r>
                    </a:p>
                  </a:txBody>
                  <a:tcPr marL="131024" marR="131024" anchor="ctr"/>
                </a:tc>
                <a:tc>
                  <a:txBody>
                    <a:bodyPr/>
                    <a:lstStyle/>
                    <a:p>
                      <a:pPr algn="ctr"/>
                      <a:r>
                        <a:rPr lang="en-US" sz="1400" dirty="0"/>
                        <a:t>6.0%</a:t>
                      </a:r>
                    </a:p>
                  </a:txBody>
                  <a:tcPr marL="131024" marR="131024" anchor="ctr"/>
                </a:tc>
                <a:extLst>
                  <a:ext uri="{0D108BD9-81ED-4DB2-BD59-A6C34878D82A}">
                    <a16:rowId xmlns:a16="http://schemas.microsoft.com/office/drawing/2014/main" val="10001"/>
                  </a:ext>
                </a:extLst>
              </a:tr>
              <a:tr h="530720">
                <a:tc>
                  <a:txBody>
                    <a:bodyPr/>
                    <a:lstStyle/>
                    <a:p>
                      <a:r>
                        <a:rPr lang="en-US" sz="1500" dirty="0">
                          <a:solidFill>
                            <a:schemeClr val="bg1"/>
                          </a:solidFill>
                        </a:rPr>
                        <a:t>SMS</a:t>
                      </a:r>
                    </a:p>
                  </a:txBody>
                  <a:tcPr marL="131024" marR="131024">
                    <a:solidFill>
                      <a:schemeClr val="tx2"/>
                    </a:solidFill>
                  </a:tcPr>
                </a:tc>
                <a:tc>
                  <a:txBody>
                    <a:bodyPr/>
                    <a:lstStyle/>
                    <a:p>
                      <a:pPr algn="ctr"/>
                      <a:r>
                        <a:rPr lang="en-US" sz="1400" dirty="0"/>
                        <a:t>111</a:t>
                      </a:r>
                    </a:p>
                  </a:txBody>
                  <a:tcPr marL="131024" marR="131024" anchor="ctr"/>
                </a:tc>
                <a:tc>
                  <a:txBody>
                    <a:bodyPr/>
                    <a:lstStyle/>
                    <a:p>
                      <a:pPr algn="ctr"/>
                      <a:r>
                        <a:rPr lang="en-US" sz="1400" dirty="0"/>
                        <a:t>56.9%</a:t>
                      </a:r>
                    </a:p>
                  </a:txBody>
                  <a:tcPr marL="131024" marR="131024" anchor="ctr"/>
                </a:tc>
                <a:tc>
                  <a:txBody>
                    <a:bodyPr/>
                    <a:lstStyle/>
                    <a:p>
                      <a:pPr algn="ctr"/>
                      <a:r>
                        <a:rPr lang="en-US" sz="1400" dirty="0"/>
                        <a:t>62</a:t>
                      </a:r>
                    </a:p>
                  </a:txBody>
                  <a:tcPr marL="131024" marR="131024" anchor="ctr"/>
                </a:tc>
                <a:tc>
                  <a:txBody>
                    <a:bodyPr/>
                    <a:lstStyle/>
                    <a:p>
                      <a:pPr algn="ctr"/>
                      <a:r>
                        <a:rPr lang="en-US" sz="1400" dirty="0"/>
                        <a:t>31.8%</a:t>
                      </a:r>
                    </a:p>
                  </a:txBody>
                  <a:tcPr marL="131024" marR="131024" anchor="ctr"/>
                </a:tc>
                <a:tc>
                  <a:txBody>
                    <a:bodyPr/>
                    <a:lstStyle/>
                    <a:p>
                      <a:pPr algn="ctr"/>
                      <a:r>
                        <a:rPr lang="en-US" sz="1400" dirty="0"/>
                        <a:t>22</a:t>
                      </a:r>
                    </a:p>
                  </a:txBody>
                  <a:tcPr marL="131024" marR="131024" anchor="ctr"/>
                </a:tc>
                <a:tc>
                  <a:txBody>
                    <a:bodyPr/>
                    <a:lstStyle/>
                    <a:p>
                      <a:pPr algn="ctr"/>
                      <a:r>
                        <a:rPr lang="en-US" sz="1400" dirty="0"/>
                        <a:t>11.3%</a:t>
                      </a:r>
                    </a:p>
                  </a:txBody>
                  <a:tcPr marL="131024" marR="131024" anchor="ct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19</a:t>
            </a:fld>
            <a:endParaRPr lang="en-US"/>
          </a:p>
        </p:txBody>
      </p:sp>
    </p:spTree>
    <p:extLst>
      <p:ext uri="{BB962C8B-B14F-4D97-AF65-F5344CB8AC3E}">
        <p14:creationId xmlns:p14="http://schemas.microsoft.com/office/powerpoint/2010/main" val="260572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3BD4CE-83F0-4E13-9242-967DB78B35A4}"/>
              </a:ext>
            </a:extLst>
          </p:cNvPr>
          <p:cNvSpPr>
            <a:spLocks noGrp="1"/>
          </p:cNvSpPr>
          <p:nvPr>
            <p:ph type="title"/>
          </p:nvPr>
        </p:nvSpPr>
        <p:spPr/>
        <p:txBody>
          <a:bodyPr/>
          <a:lstStyle/>
          <a:p>
            <a:r>
              <a:rPr lang="en-US" cap="none" dirty="0"/>
              <a:t>Start Strong Assessment Overview</a:t>
            </a:r>
          </a:p>
        </p:txBody>
      </p:sp>
      <p:sp>
        <p:nvSpPr>
          <p:cNvPr id="2" name="Content Placeholder 1">
            <a:extLst>
              <a:ext uri="{FF2B5EF4-FFF2-40B4-BE49-F238E27FC236}">
                <a16:creationId xmlns:a16="http://schemas.microsoft.com/office/drawing/2014/main" id="{E21F2DC0-EDC8-400F-B055-F74098205D93}"/>
              </a:ext>
            </a:extLst>
          </p:cNvPr>
          <p:cNvSpPr>
            <a:spLocks noGrp="1"/>
          </p:cNvSpPr>
          <p:nvPr>
            <p:ph idx="1"/>
          </p:nvPr>
        </p:nvSpPr>
        <p:spPr/>
        <p:txBody>
          <a:bodyPr vert="horz" lIns="91440" tIns="45720" rIns="91440" bIns="45720" rtlCol="0" anchor="t">
            <a:normAutofit fontScale="92500" lnSpcReduction="10000"/>
          </a:bodyPr>
          <a:lstStyle/>
          <a:p>
            <a:pPr marL="45720" indent="0">
              <a:buNone/>
            </a:pPr>
            <a:r>
              <a:rPr lang="en-US" b="1" spc="0" dirty="0"/>
              <a:t>Start Strong Fall 2021 assessments:</a:t>
            </a:r>
          </a:p>
          <a:p>
            <a:pPr marL="461645" indent="-417195"/>
            <a:r>
              <a:rPr lang="en-US" spc="0" dirty="0">
                <a:ea typeface="+mn-lt"/>
                <a:cs typeface="+mn-lt"/>
              </a:rPr>
              <a:t>Produced</a:t>
            </a:r>
            <a:r>
              <a:rPr lang="en-US" spc="0" dirty="0"/>
              <a:t> information to be used as a standards-based complement to the resources used by educators in their classrooms to evaluate the needs of students.</a:t>
            </a:r>
            <a:endParaRPr lang="en-US" spc="0" dirty="0">
              <a:cs typeface="Calibri"/>
            </a:endParaRPr>
          </a:p>
          <a:p>
            <a:pPr marL="461645" indent="-417195"/>
            <a:r>
              <a:rPr lang="en-US" spc="0" dirty="0"/>
              <a:t>Were administered quickly, in person, and provided immediate results.</a:t>
            </a:r>
            <a:endParaRPr lang="en-US" spc="0" dirty="0">
              <a:cs typeface="Calibri" panose="020F0502020204030204"/>
            </a:endParaRPr>
          </a:p>
          <a:p>
            <a:pPr marL="461645" indent="-417195"/>
            <a:r>
              <a:rPr lang="en-US" spc="0" dirty="0"/>
              <a:t>As determined by the U.S. Department of Education, the administration of Start Strong satisfied federal statewide assessment requirements to administer general assessments in English language arts, mathematics, and science only for the 2020-2021 school year. The spring NJSLA schedule will resume for the 2021-2022 school year. </a:t>
            </a:r>
          </a:p>
          <a:p>
            <a:pPr marL="45720" indent="0">
              <a:buNone/>
            </a:pPr>
            <a:r>
              <a:rPr lang="en-US" b="1" spc="0" dirty="0"/>
              <a:t>Start Strong Fall 2021 assessments do not:</a:t>
            </a:r>
          </a:p>
          <a:p>
            <a:pPr marL="461645" indent="-417195"/>
            <a:r>
              <a:rPr lang="en-US" spc="0" dirty="0"/>
              <a:t>Replace local standards-based benchmark assessments districts may already have in place.</a:t>
            </a:r>
            <a:endParaRPr lang="en-US" spc="0" dirty="0">
              <a:cs typeface="Calibri" panose="020F0502020204030204"/>
            </a:endParaRPr>
          </a:p>
          <a:p>
            <a:pPr marL="461645" indent="-417195"/>
            <a:r>
              <a:rPr lang="en-US" spc="0" dirty="0"/>
              <a:t>Replace the spring 2022 New Jersey Student Learning Assessments (NJSLA) statewide summative assessments or are predictive of their results.</a:t>
            </a:r>
            <a:endParaRPr lang="en-US" spc="0" dirty="0">
              <a:cs typeface="Calibri" panose="020F0502020204030204"/>
            </a:endParaRPr>
          </a:p>
        </p:txBody>
      </p:sp>
      <p:sp>
        <p:nvSpPr>
          <p:cNvPr id="3" name="Slide Number Placeholder 2">
            <a:extLst>
              <a:ext uri="{FF2B5EF4-FFF2-40B4-BE49-F238E27FC236}">
                <a16:creationId xmlns:a16="http://schemas.microsoft.com/office/drawing/2014/main" id="{0250A757-A9D7-4C4A-95EC-5628E4A9B114}"/>
              </a:ext>
            </a:extLst>
          </p:cNvPr>
          <p:cNvSpPr>
            <a:spLocks noGrp="1"/>
          </p:cNvSpPr>
          <p:nvPr>
            <p:ph type="sldNum" sz="quarter" idx="12"/>
          </p:nvPr>
        </p:nvSpPr>
        <p:spPr/>
        <p:txBody>
          <a:bodyPr/>
          <a:lstStyle/>
          <a:p>
            <a:fld id="{356A72F1-C897-1647-9CE8-BFFB19418015}" type="slidenum">
              <a:rPr lang="en-US" smtClean="0"/>
              <a:pPr/>
              <a:t>2</a:t>
            </a:fld>
            <a:endParaRPr lang="en-US"/>
          </a:p>
        </p:txBody>
      </p:sp>
    </p:spTree>
    <p:extLst>
      <p:ext uri="{BB962C8B-B14F-4D97-AF65-F5344CB8AC3E}">
        <p14:creationId xmlns:p14="http://schemas.microsoft.com/office/powerpoint/2010/main" val="3467118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Linden Public Schools</a:t>
            </a:r>
            <a:br>
              <a:rPr lang="en-US" sz="2000" cap="none" dirty="0"/>
            </a:br>
            <a:r>
              <a:rPr lang="en-US" sz="2000" cap="none" dirty="0"/>
              <a:t>Start Strong Fall 2021 School- &amp; Grade-Level Outcomes</a:t>
            </a:r>
            <a:br>
              <a:rPr lang="en-US" sz="2000" b="1" cap="none" dirty="0"/>
            </a:br>
            <a:r>
              <a:rPr lang="en-US" sz="2000" b="1" cap="none" dirty="0"/>
              <a:t>Algebra I – Support Levels</a:t>
            </a:r>
            <a:endParaRPr lang="en-US" sz="2000" dirty="0">
              <a:solidFill>
                <a:srgbClr val="FF0000"/>
              </a:solidFill>
              <a:highlight>
                <a:srgbClr val="FFFF00"/>
              </a:highligh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96677886"/>
              </p:ext>
            </p:extLst>
          </p:nvPr>
        </p:nvGraphicFramePr>
        <p:xfrm>
          <a:off x="191589" y="1761343"/>
          <a:ext cx="8847907" cy="3120658"/>
        </p:xfrm>
        <a:graphic>
          <a:graphicData uri="http://schemas.openxmlformats.org/drawingml/2006/table">
            <a:tbl>
              <a:tblPr firstRow="1" firstCol="1" bandRow="1">
                <a:tableStyleId>{5C22544A-7EE6-4342-B048-85BDC9FD1C3A}</a:tableStyleId>
              </a:tblPr>
              <a:tblGrid>
                <a:gridCol w="980716">
                  <a:extLst>
                    <a:ext uri="{9D8B030D-6E8A-4147-A177-3AD203B41FA5}">
                      <a16:colId xmlns:a16="http://schemas.microsoft.com/office/drawing/2014/main" val="20000"/>
                    </a:ext>
                  </a:extLst>
                </a:gridCol>
                <a:gridCol w="1394239">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528498">
                <a:tc>
                  <a:txBody>
                    <a:bodyPr/>
                    <a:lstStyle/>
                    <a:p>
                      <a:pPr algn="ctr"/>
                      <a:r>
                        <a:rPr lang="en-US" sz="1800" b="1" dirty="0">
                          <a:solidFill>
                            <a:schemeClr val="bg1"/>
                          </a:solidFill>
                        </a:rPr>
                        <a:t>ALG 1</a:t>
                      </a:r>
                      <a:endParaRPr lang="en-US" sz="1400" b="1" dirty="0">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530720">
                <a:tc>
                  <a:txBody>
                    <a:bodyPr/>
                    <a:lstStyle/>
                    <a:p>
                      <a:r>
                        <a:rPr lang="en-US" sz="1500" dirty="0">
                          <a:solidFill>
                            <a:schemeClr val="bg1"/>
                          </a:solidFill>
                        </a:rPr>
                        <a:t>MMS</a:t>
                      </a:r>
                    </a:p>
                  </a:txBody>
                  <a:tcPr marL="131024" marR="131024">
                    <a:solidFill>
                      <a:schemeClr val="tx2"/>
                    </a:solidFill>
                  </a:tcPr>
                </a:tc>
                <a:tc>
                  <a:txBody>
                    <a:bodyPr/>
                    <a:lstStyle/>
                    <a:p>
                      <a:pPr algn="ctr"/>
                      <a:r>
                        <a:rPr lang="en-US" sz="1400" dirty="0"/>
                        <a:t>26</a:t>
                      </a:r>
                    </a:p>
                  </a:txBody>
                  <a:tcPr marL="131024" marR="131024" anchor="ctr"/>
                </a:tc>
                <a:tc>
                  <a:txBody>
                    <a:bodyPr/>
                    <a:lstStyle/>
                    <a:p>
                      <a:pPr algn="ctr"/>
                      <a:r>
                        <a:rPr lang="en-US" sz="1400" dirty="0"/>
                        <a:t>48.1%</a:t>
                      </a:r>
                    </a:p>
                  </a:txBody>
                  <a:tcPr marL="131024" marR="131024" anchor="ctr"/>
                </a:tc>
                <a:tc>
                  <a:txBody>
                    <a:bodyPr/>
                    <a:lstStyle/>
                    <a:p>
                      <a:pPr algn="ctr"/>
                      <a:r>
                        <a:rPr lang="en-US" sz="1400" dirty="0"/>
                        <a:t>21</a:t>
                      </a:r>
                    </a:p>
                  </a:txBody>
                  <a:tcPr marL="131024" marR="131024" anchor="ctr"/>
                </a:tc>
                <a:tc>
                  <a:txBody>
                    <a:bodyPr/>
                    <a:lstStyle/>
                    <a:p>
                      <a:pPr algn="ctr"/>
                      <a:r>
                        <a:rPr lang="en-US" sz="1400" dirty="0"/>
                        <a:t>38.9%</a:t>
                      </a:r>
                    </a:p>
                  </a:txBody>
                  <a:tcPr marL="131024" marR="131024" anchor="ctr"/>
                </a:tc>
                <a:tc>
                  <a:txBody>
                    <a:bodyPr/>
                    <a:lstStyle/>
                    <a:p>
                      <a:pPr algn="ctr"/>
                      <a:r>
                        <a:rPr lang="en-US" sz="1400" dirty="0"/>
                        <a:t>7</a:t>
                      </a:r>
                    </a:p>
                  </a:txBody>
                  <a:tcPr marL="131024" marR="131024" anchor="ctr"/>
                </a:tc>
                <a:tc>
                  <a:txBody>
                    <a:bodyPr/>
                    <a:lstStyle/>
                    <a:p>
                      <a:pPr algn="ctr"/>
                      <a:r>
                        <a:rPr lang="en-US" sz="1400" dirty="0"/>
                        <a:t>13.0%</a:t>
                      </a:r>
                    </a:p>
                  </a:txBody>
                  <a:tcPr marL="131024" marR="131024" anchor="ctr"/>
                </a:tc>
                <a:extLst>
                  <a:ext uri="{0D108BD9-81ED-4DB2-BD59-A6C34878D82A}">
                    <a16:rowId xmlns:a16="http://schemas.microsoft.com/office/drawing/2014/main" val="10001"/>
                  </a:ext>
                </a:extLst>
              </a:tr>
              <a:tr h="530720">
                <a:tc>
                  <a:txBody>
                    <a:bodyPr/>
                    <a:lstStyle/>
                    <a:p>
                      <a:r>
                        <a:rPr lang="en-US" sz="1500" dirty="0">
                          <a:solidFill>
                            <a:schemeClr val="bg1"/>
                          </a:solidFill>
                        </a:rPr>
                        <a:t>SMS</a:t>
                      </a:r>
                    </a:p>
                  </a:txBody>
                  <a:tcPr marL="131024" marR="131024">
                    <a:solidFill>
                      <a:schemeClr val="tx2"/>
                    </a:solidFill>
                  </a:tcPr>
                </a:tc>
                <a:tc>
                  <a:txBody>
                    <a:bodyPr/>
                    <a:lstStyle/>
                    <a:p>
                      <a:pPr algn="ctr"/>
                      <a:r>
                        <a:rPr lang="en-US" sz="1400" dirty="0"/>
                        <a:t>25</a:t>
                      </a:r>
                    </a:p>
                  </a:txBody>
                  <a:tcPr marL="131024" marR="131024" anchor="ctr"/>
                </a:tc>
                <a:tc>
                  <a:txBody>
                    <a:bodyPr/>
                    <a:lstStyle/>
                    <a:p>
                      <a:pPr algn="ctr"/>
                      <a:r>
                        <a:rPr lang="en-US" sz="1400" dirty="0"/>
                        <a:t>52.1%</a:t>
                      </a:r>
                    </a:p>
                  </a:txBody>
                  <a:tcPr marL="131024" marR="131024" anchor="ctr"/>
                </a:tc>
                <a:tc>
                  <a:txBody>
                    <a:bodyPr/>
                    <a:lstStyle/>
                    <a:p>
                      <a:pPr algn="ctr"/>
                      <a:r>
                        <a:rPr lang="en-US" sz="1400" dirty="0"/>
                        <a:t>13</a:t>
                      </a:r>
                    </a:p>
                  </a:txBody>
                  <a:tcPr marL="131024" marR="131024" anchor="ctr"/>
                </a:tc>
                <a:tc>
                  <a:txBody>
                    <a:bodyPr/>
                    <a:lstStyle/>
                    <a:p>
                      <a:pPr algn="ctr"/>
                      <a:r>
                        <a:rPr lang="en-US" sz="1400" dirty="0"/>
                        <a:t>27.1%</a:t>
                      </a:r>
                    </a:p>
                  </a:txBody>
                  <a:tcPr marL="131024" marR="131024" anchor="ctr"/>
                </a:tc>
                <a:tc>
                  <a:txBody>
                    <a:bodyPr/>
                    <a:lstStyle/>
                    <a:p>
                      <a:pPr algn="ctr"/>
                      <a:r>
                        <a:rPr lang="en-US" sz="1400" dirty="0"/>
                        <a:t>10</a:t>
                      </a:r>
                    </a:p>
                  </a:txBody>
                  <a:tcPr marL="131024" marR="131024" anchor="ctr"/>
                </a:tc>
                <a:tc>
                  <a:txBody>
                    <a:bodyPr/>
                    <a:lstStyle/>
                    <a:p>
                      <a:pPr algn="ctr"/>
                      <a:r>
                        <a:rPr lang="en-US" sz="1400" dirty="0"/>
                        <a:t>20.8%</a:t>
                      </a:r>
                    </a:p>
                  </a:txBody>
                  <a:tcPr marL="131024" marR="131024" anchor="ctr"/>
                </a:tc>
                <a:extLst>
                  <a:ext uri="{0D108BD9-81ED-4DB2-BD59-A6C34878D82A}">
                    <a16:rowId xmlns:a16="http://schemas.microsoft.com/office/drawing/2014/main" val="10002"/>
                  </a:ext>
                </a:extLst>
              </a:tr>
              <a:tr h="530720">
                <a:tc>
                  <a:txBody>
                    <a:bodyPr/>
                    <a:lstStyle/>
                    <a:p>
                      <a:r>
                        <a:rPr lang="en-US" sz="1500" dirty="0">
                          <a:solidFill>
                            <a:schemeClr val="bg1"/>
                          </a:solidFill>
                        </a:rPr>
                        <a:t>LHS</a:t>
                      </a:r>
                    </a:p>
                  </a:txBody>
                  <a:tcPr marL="131024" marR="131024">
                    <a:solidFill>
                      <a:schemeClr val="tx2"/>
                    </a:solidFill>
                  </a:tcPr>
                </a:tc>
                <a:tc>
                  <a:txBody>
                    <a:bodyPr/>
                    <a:lstStyle/>
                    <a:p>
                      <a:pPr algn="ctr"/>
                      <a:r>
                        <a:rPr lang="en-US" sz="1400" dirty="0"/>
                        <a:t>312</a:t>
                      </a:r>
                    </a:p>
                  </a:txBody>
                  <a:tcPr marL="131024" marR="131024" anchor="ctr"/>
                </a:tc>
                <a:tc>
                  <a:txBody>
                    <a:bodyPr/>
                    <a:lstStyle/>
                    <a:p>
                      <a:pPr algn="ctr"/>
                      <a:r>
                        <a:rPr lang="en-US" sz="1400" dirty="0"/>
                        <a:t>85.0%</a:t>
                      </a:r>
                    </a:p>
                  </a:txBody>
                  <a:tcPr marL="131024" marR="131024" anchor="ctr"/>
                </a:tc>
                <a:tc>
                  <a:txBody>
                    <a:bodyPr/>
                    <a:lstStyle/>
                    <a:p>
                      <a:pPr algn="ctr"/>
                      <a:r>
                        <a:rPr lang="en-US" sz="1400" dirty="0"/>
                        <a:t>49</a:t>
                      </a:r>
                    </a:p>
                  </a:txBody>
                  <a:tcPr marL="131024" marR="131024" anchor="ctr"/>
                </a:tc>
                <a:tc>
                  <a:txBody>
                    <a:bodyPr/>
                    <a:lstStyle/>
                    <a:p>
                      <a:pPr algn="ctr"/>
                      <a:r>
                        <a:rPr lang="en-US" sz="1400" dirty="0"/>
                        <a:t>13.4%</a:t>
                      </a:r>
                    </a:p>
                  </a:txBody>
                  <a:tcPr marL="131024" marR="131024" anchor="ctr"/>
                </a:tc>
                <a:tc>
                  <a:txBody>
                    <a:bodyPr/>
                    <a:lstStyle/>
                    <a:p>
                      <a:pPr algn="ctr"/>
                      <a:r>
                        <a:rPr lang="en-US" sz="1400" dirty="0"/>
                        <a:t>6</a:t>
                      </a:r>
                    </a:p>
                  </a:txBody>
                  <a:tcPr marL="131024" marR="131024" anchor="ctr"/>
                </a:tc>
                <a:tc>
                  <a:txBody>
                    <a:bodyPr/>
                    <a:lstStyle/>
                    <a:p>
                      <a:pPr algn="ctr"/>
                      <a:r>
                        <a:rPr lang="en-US" sz="1400" dirty="0"/>
                        <a:t>1.6%</a:t>
                      </a:r>
                    </a:p>
                  </a:txBody>
                  <a:tcPr marL="131024" marR="131024" anchor="ctr"/>
                </a:tc>
                <a:extLst>
                  <a:ext uri="{0D108BD9-81ED-4DB2-BD59-A6C34878D82A}">
                    <a16:rowId xmlns:a16="http://schemas.microsoft.com/office/drawing/2014/main" val="3739707867"/>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20</a:t>
            </a:fld>
            <a:endParaRPr lang="en-US"/>
          </a:p>
        </p:txBody>
      </p:sp>
    </p:spTree>
    <p:extLst>
      <p:ext uri="{BB962C8B-B14F-4D97-AF65-F5344CB8AC3E}">
        <p14:creationId xmlns:p14="http://schemas.microsoft.com/office/powerpoint/2010/main" val="2731021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none" dirty="0"/>
              <a:t>2021-2022 Start Strong </a:t>
            </a:r>
            <a:br>
              <a:rPr lang="en-US" cap="none" dirty="0"/>
            </a:br>
            <a:r>
              <a:rPr lang="en-US" cap="none" dirty="0"/>
              <a:t>English Language Arts</a:t>
            </a:r>
          </a:p>
        </p:txBody>
      </p:sp>
      <p:graphicFrame>
        <p:nvGraphicFramePr>
          <p:cNvPr id="9" name="Content Placeholder 8" descr="sample chart for Support Levels By Subgroups in Start Strong Fall 2021 Assessment Administration.">
            <a:extLst>
              <a:ext uri="{FF2B5EF4-FFF2-40B4-BE49-F238E27FC236}">
                <a16:creationId xmlns:a16="http://schemas.microsoft.com/office/drawing/2014/main" id="{E50D9645-1F5A-4EF5-A5DD-F315F303BBAE}"/>
              </a:ext>
            </a:extLst>
          </p:cNvPr>
          <p:cNvGraphicFramePr>
            <a:graphicFrameLocks noGrp="1"/>
          </p:cNvGraphicFramePr>
          <p:nvPr>
            <p:ph idx="1"/>
            <p:extLst>
              <p:ext uri="{D42A27DB-BD31-4B8C-83A1-F6EECF244321}">
                <p14:modId xmlns:p14="http://schemas.microsoft.com/office/powerpoint/2010/main" val="632858081"/>
              </p:ext>
            </p:extLst>
          </p:nvPr>
        </p:nvGraphicFramePr>
        <p:xfrm>
          <a:off x="326354" y="1587062"/>
          <a:ext cx="8407400" cy="504233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pPr/>
              <a:t>21</a:t>
            </a:fld>
            <a:endParaRPr lang="en-US"/>
          </a:p>
        </p:txBody>
      </p:sp>
    </p:spTree>
    <p:extLst>
      <p:ext uri="{BB962C8B-B14F-4D97-AF65-F5344CB8AC3E}">
        <p14:creationId xmlns:p14="http://schemas.microsoft.com/office/powerpoint/2010/main" val="1375329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none" dirty="0"/>
              <a:t>2021-2022 Start Strong </a:t>
            </a:r>
            <a:br>
              <a:rPr lang="en-US" cap="none" dirty="0"/>
            </a:br>
            <a:r>
              <a:rPr lang="en-US" cap="none" dirty="0"/>
              <a:t>Mathematics</a:t>
            </a:r>
          </a:p>
        </p:txBody>
      </p:sp>
      <p:graphicFrame>
        <p:nvGraphicFramePr>
          <p:cNvPr id="9" name="Content Placeholder 8" descr="sample chart for Support Levels By Subgroups in Start Strong Fall 2021 Assessment Administration.">
            <a:extLst>
              <a:ext uri="{FF2B5EF4-FFF2-40B4-BE49-F238E27FC236}">
                <a16:creationId xmlns:a16="http://schemas.microsoft.com/office/drawing/2014/main" id="{E50D9645-1F5A-4EF5-A5DD-F315F303BBAE}"/>
              </a:ext>
            </a:extLst>
          </p:cNvPr>
          <p:cNvGraphicFramePr>
            <a:graphicFrameLocks noGrp="1"/>
          </p:cNvGraphicFramePr>
          <p:nvPr>
            <p:ph idx="1"/>
            <p:extLst>
              <p:ext uri="{D42A27DB-BD31-4B8C-83A1-F6EECF244321}">
                <p14:modId xmlns:p14="http://schemas.microsoft.com/office/powerpoint/2010/main" val="3897183616"/>
              </p:ext>
            </p:extLst>
          </p:nvPr>
        </p:nvGraphicFramePr>
        <p:xfrm>
          <a:off x="326354" y="1587062"/>
          <a:ext cx="8407400" cy="504233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pPr/>
              <a:t>22</a:t>
            </a:fld>
            <a:endParaRPr lang="en-US"/>
          </a:p>
        </p:txBody>
      </p:sp>
    </p:spTree>
    <p:extLst>
      <p:ext uri="{BB962C8B-B14F-4D97-AF65-F5344CB8AC3E}">
        <p14:creationId xmlns:p14="http://schemas.microsoft.com/office/powerpoint/2010/main" val="4285294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none" dirty="0"/>
              <a:t>2021-2022 Start Strong </a:t>
            </a:r>
            <a:br>
              <a:rPr lang="en-US" cap="none" dirty="0"/>
            </a:br>
            <a:r>
              <a:rPr lang="en-US" cap="none" dirty="0"/>
              <a:t>English Language Arts</a:t>
            </a:r>
          </a:p>
        </p:txBody>
      </p:sp>
      <p:graphicFrame>
        <p:nvGraphicFramePr>
          <p:cNvPr id="9" name="Content Placeholder 8" descr="sample chart for Support Levels By Subgroups in Start Strong Fall 2021 Assessment Administration.">
            <a:extLst>
              <a:ext uri="{FF2B5EF4-FFF2-40B4-BE49-F238E27FC236}">
                <a16:creationId xmlns:a16="http://schemas.microsoft.com/office/drawing/2014/main" id="{E50D9645-1F5A-4EF5-A5DD-F315F303BBAE}"/>
              </a:ext>
            </a:extLst>
          </p:cNvPr>
          <p:cNvGraphicFramePr>
            <a:graphicFrameLocks noGrp="1"/>
          </p:cNvGraphicFramePr>
          <p:nvPr>
            <p:ph idx="1"/>
            <p:extLst>
              <p:ext uri="{D42A27DB-BD31-4B8C-83A1-F6EECF244321}">
                <p14:modId xmlns:p14="http://schemas.microsoft.com/office/powerpoint/2010/main" val="545961786"/>
              </p:ext>
            </p:extLst>
          </p:nvPr>
        </p:nvGraphicFramePr>
        <p:xfrm>
          <a:off x="326354" y="1587062"/>
          <a:ext cx="8407400" cy="504233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pPr/>
              <a:t>23</a:t>
            </a:fld>
            <a:endParaRPr lang="en-US"/>
          </a:p>
        </p:txBody>
      </p:sp>
    </p:spTree>
    <p:extLst>
      <p:ext uri="{BB962C8B-B14F-4D97-AF65-F5344CB8AC3E}">
        <p14:creationId xmlns:p14="http://schemas.microsoft.com/office/powerpoint/2010/main" val="2898564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none" dirty="0"/>
              <a:t>2021-2022 Start Strong </a:t>
            </a:r>
            <a:br>
              <a:rPr lang="en-US" cap="none" dirty="0"/>
            </a:br>
            <a:r>
              <a:rPr lang="en-US" cap="none" dirty="0"/>
              <a:t>Mathematics</a:t>
            </a:r>
          </a:p>
        </p:txBody>
      </p:sp>
      <p:graphicFrame>
        <p:nvGraphicFramePr>
          <p:cNvPr id="9" name="Content Placeholder 8" descr="sample chart for Support Levels By Subgroups in Start Strong Fall 2021 Assessment Administration.">
            <a:extLst>
              <a:ext uri="{FF2B5EF4-FFF2-40B4-BE49-F238E27FC236}">
                <a16:creationId xmlns:a16="http://schemas.microsoft.com/office/drawing/2014/main" id="{E50D9645-1F5A-4EF5-A5DD-F315F303BBAE}"/>
              </a:ext>
            </a:extLst>
          </p:cNvPr>
          <p:cNvGraphicFramePr>
            <a:graphicFrameLocks noGrp="1"/>
          </p:cNvGraphicFramePr>
          <p:nvPr>
            <p:ph idx="1"/>
            <p:extLst>
              <p:ext uri="{D42A27DB-BD31-4B8C-83A1-F6EECF244321}">
                <p14:modId xmlns:p14="http://schemas.microsoft.com/office/powerpoint/2010/main" val="3795388135"/>
              </p:ext>
            </p:extLst>
          </p:nvPr>
        </p:nvGraphicFramePr>
        <p:xfrm>
          <a:off x="326354" y="1587062"/>
          <a:ext cx="8407400" cy="504233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pPr/>
              <a:t>24</a:t>
            </a:fld>
            <a:endParaRPr lang="en-US"/>
          </a:p>
        </p:txBody>
      </p:sp>
    </p:spTree>
    <p:extLst>
      <p:ext uri="{BB962C8B-B14F-4D97-AF65-F5344CB8AC3E}">
        <p14:creationId xmlns:p14="http://schemas.microsoft.com/office/powerpoint/2010/main" val="380378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8A1D56D-E64E-AB4C-BD44-BEEE3323195B}"/>
              </a:ext>
            </a:extLst>
          </p:cNvPr>
          <p:cNvSpPr>
            <a:spLocks noGrp="1"/>
          </p:cNvSpPr>
          <p:nvPr>
            <p:ph idx="1"/>
          </p:nvPr>
        </p:nvSpPr>
        <p:spPr/>
        <p:txBody>
          <a:bodyPr>
            <a:normAutofit fontScale="77500" lnSpcReduction="20000"/>
          </a:bodyPr>
          <a:lstStyle/>
          <a:p>
            <a:pPr marL="45720" indent="0">
              <a:buNone/>
            </a:pPr>
            <a:r>
              <a:rPr lang="en-US" dirty="0"/>
              <a:t>Start Strong:</a:t>
            </a:r>
            <a:endParaRPr lang="en-US" sz="3200" dirty="0"/>
          </a:p>
          <a:p>
            <a:pPr lvl="0"/>
            <a:r>
              <a:rPr lang="en-US" dirty="0"/>
              <a:t>State Mandated</a:t>
            </a:r>
            <a:endParaRPr lang="en-US" sz="3200" dirty="0"/>
          </a:p>
          <a:p>
            <a:pPr lvl="0"/>
            <a:r>
              <a:rPr lang="en-US" dirty="0"/>
              <a:t>Addresses last year’s grade level</a:t>
            </a:r>
            <a:endParaRPr lang="en-US" sz="3200" dirty="0"/>
          </a:p>
          <a:p>
            <a:pPr lvl="0"/>
            <a:r>
              <a:rPr lang="en-US" dirty="0"/>
              <a:t>Administered September 2021</a:t>
            </a:r>
            <a:endParaRPr lang="en-US" sz="3200" dirty="0"/>
          </a:p>
          <a:p>
            <a:pPr lvl="1"/>
            <a:r>
              <a:rPr lang="en-US" dirty="0"/>
              <a:t>English Language Arts Grades 4-10</a:t>
            </a:r>
            <a:endParaRPr lang="en-US" sz="2800" dirty="0"/>
          </a:p>
          <a:p>
            <a:pPr lvl="1"/>
            <a:r>
              <a:rPr lang="en-US" dirty="0"/>
              <a:t>Math Grades 4-8, Algebra 1, Algebra 2 and Geometry</a:t>
            </a:r>
            <a:endParaRPr lang="en-US" sz="2800" dirty="0"/>
          </a:p>
          <a:p>
            <a:pPr lvl="1"/>
            <a:r>
              <a:rPr lang="en-US" dirty="0"/>
              <a:t>Science Grades 6, 9 and 12</a:t>
            </a:r>
            <a:endParaRPr lang="en-US" sz="2800" dirty="0"/>
          </a:p>
          <a:p>
            <a:pPr lvl="0"/>
            <a:r>
              <a:rPr lang="en-US" dirty="0"/>
              <a:t>Baseline Assessment:</a:t>
            </a:r>
            <a:endParaRPr lang="en-US" sz="3200" dirty="0"/>
          </a:p>
          <a:p>
            <a:pPr lvl="1"/>
            <a:r>
              <a:rPr lang="en-US" dirty="0"/>
              <a:t>Starting point with no past comparison (where we are now)</a:t>
            </a:r>
            <a:endParaRPr lang="en-US" sz="2800" dirty="0"/>
          </a:p>
          <a:p>
            <a:pPr lvl="1"/>
            <a:r>
              <a:rPr lang="en-US" dirty="0"/>
              <a:t>Not pass/fail</a:t>
            </a:r>
            <a:endParaRPr lang="en-US" sz="2800" dirty="0"/>
          </a:p>
          <a:p>
            <a:pPr lvl="1"/>
            <a:r>
              <a:rPr lang="en-US" dirty="0"/>
              <a:t>Levels defined by the state as: More Support, Some Support and Less Support Needed</a:t>
            </a:r>
            <a:endParaRPr lang="en-US" sz="2800" dirty="0"/>
          </a:p>
          <a:p>
            <a:pPr lvl="0"/>
            <a:r>
              <a:rPr lang="en-US" dirty="0"/>
              <a:t>Short 45-minute assessments:</a:t>
            </a:r>
            <a:endParaRPr lang="en-US" sz="3200" dirty="0"/>
          </a:p>
          <a:p>
            <a:pPr lvl="1"/>
            <a:r>
              <a:rPr lang="en-US" dirty="0"/>
              <a:t>10 questions in English Language Arts</a:t>
            </a:r>
            <a:endParaRPr lang="en-US" sz="2800" dirty="0"/>
          </a:p>
          <a:p>
            <a:pPr lvl="1"/>
            <a:r>
              <a:rPr lang="en-US" dirty="0"/>
              <a:t>20-24 questions in Mathematics (depending on grade level)</a:t>
            </a:r>
            <a:endParaRPr lang="en-US" sz="2800" dirty="0"/>
          </a:p>
          <a:p>
            <a:pPr lvl="0"/>
            <a:r>
              <a:rPr lang="en-US" dirty="0"/>
              <a:t>NOT comparable to New Jersey Student Learning Assessment (NJSLA)</a:t>
            </a:r>
            <a:endParaRPr lang="en-US" sz="3200" dirty="0"/>
          </a:p>
          <a:p>
            <a:pPr lvl="0"/>
            <a:r>
              <a:rPr lang="en-US" dirty="0"/>
              <a:t>DOES NOT predict future New Jersey Student Learning Assessment results</a:t>
            </a:r>
            <a:endParaRPr lang="en-US" sz="3200" dirty="0"/>
          </a:p>
          <a:p>
            <a:r>
              <a:rPr lang="en-US" dirty="0"/>
              <a:t>Individual Student Reports (ISRs) were sent home first week of January 2022</a:t>
            </a:r>
          </a:p>
        </p:txBody>
      </p:sp>
      <p:sp>
        <p:nvSpPr>
          <p:cNvPr id="3" name="Slide Number Placeholder 2">
            <a:extLst>
              <a:ext uri="{FF2B5EF4-FFF2-40B4-BE49-F238E27FC236}">
                <a16:creationId xmlns:a16="http://schemas.microsoft.com/office/drawing/2014/main" id="{4C5D9E85-5A8A-B946-A060-55B89C2CC5FE}"/>
              </a:ext>
            </a:extLst>
          </p:cNvPr>
          <p:cNvSpPr>
            <a:spLocks noGrp="1"/>
          </p:cNvSpPr>
          <p:nvPr>
            <p:ph type="sldNum" sz="quarter" idx="12"/>
          </p:nvPr>
        </p:nvSpPr>
        <p:spPr/>
        <p:txBody>
          <a:bodyPr/>
          <a:lstStyle/>
          <a:p>
            <a:fld id="{356A72F1-C897-1647-9CE8-BFFB19418015}" type="slidenum">
              <a:rPr lang="en-US" smtClean="0"/>
              <a:pPr/>
              <a:t>25</a:t>
            </a:fld>
            <a:endParaRPr lang="en-US"/>
          </a:p>
        </p:txBody>
      </p:sp>
      <p:sp>
        <p:nvSpPr>
          <p:cNvPr id="4" name="Title 3">
            <a:extLst>
              <a:ext uri="{FF2B5EF4-FFF2-40B4-BE49-F238E27FC236}">
                <a16:creationId xmlns:a16="http://schemas.microsoft.com/office/drawing/2014/main" id="{92BE322C-FE81-3A48-9391-2012943F8F4A}"/>
              </a:ext>
            </a:extLst>
          </p:cNvPr>
          <p:cNvSpPr>
            <a:spLocks noGrp="1"/>
          </p:cNvSpPr>
          <p:nvPr>
            <p:ph type="title"/>
          </p:nvPr>
        </p:nvSpPr>
        <p:spPr/>
        <p:txBody>
          <a:bodyPr/>
          <a:lstStyle/>
          <a:p>
            <a:r>
              <a:rPr lang="en-US" dirty="0"/>
              <a:t>Start Strong vs. </a:t>
            </a:r>
            <a:r>
              <a:rPr lang="en-US" dirty="0" err="1"/>
              <a:t>edmentum</a:t>
            </a:r>
            <a:endParaRPr lang="en-US" dirty="0"/>
          </a:p>
        </p:txBody>
      </p:sp>
    </p:spTree>
    <p:extLst>
      <p:ext uri="{BB962C8B-B14F-4D97-AF65-F5344CB8AC3E}">
        <p14:creationId xmlns:p14="http://schemas.microsoft.com/office/powerpoint/2010/main" val="24574763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8A1D56D-E64E-AB4C-BD44-BEEE3323195B}"/>
              </a:ext>
            </a:extLst>
          </p:cNvPr>
          <p:cNvSpPr>
            <a:spLocks noGrp="1"/>
          </p:cNvSpPr>
          <p:nvPr>
            <p:ph idx="1"/>
          </p:nvPr>
        </p:nvSpPr>
        <p:spPr/>
        <p:txBody>
          <a:bodyPr>
            <a:normAutofit/>
          </a:bodyPr>
          <a:lstStyle/>
          <a:p>
            <a:pPr marL="45720" indent="0">
              <a:buNone/>
            </a:pPr>
            <a:r>
              <a:rPr lang="en-US" dirty="0"/>
              <a:t>Edmentum:</a:t>
            </a:r>
            <a:endParaRPr lang="en-US" sz="3200" dirty="0"/>
          </a:p>
          <a:p>
            <a:pPr lvl="0"/>
            <a:r>
              <a:rPr lang="en-US" dirty="0"/>
              <a:t>District Administered</a:t>
            </a:r>
            <a:endParaRPr lang="en-US" sz="3200" dirty="0"/>
          </a:p>
          <a:p>
            <a:pPr lvl="0"/>
            <a:r>
              <a:rPr lang="en-US" dirty="0"/>
              <a:t>Addresses current grade level</a:t>
            </a:r>
            <a:endParaRPr lang="en-US" sz="3200" dirty="0"/>
          </a:p>
          <a:p>
            <a:pPr lvl="0"/>
            <a:r>
              <a:rPr lang="en-US" dirty="0"/>
              <a:t>Administered October 2021</a:t>
            </a:r>
            <a:endParaRPr lang="en-US" sz="3200" dirty="0"/>
          </a:p>
          <a:p>
            <a:pPr lvl="1"/>
            <a:r>
              <a:rPr lang="en-US" dirty="0"/>
              <a:t>English Language Arts and Math - K-12</a:t>
            </a:r>
            <a:endParaRPr lang="en-US" sz="2800" dirty="0"/>
          </a:p>
          <a:p>
            <a:pPr lvl="0"/>
            <a:r>
              <a:rPr lang="en-US" dirty="0"/>
              <a:t>Individual Learning Paths created upon completion of the diagnostic</a:t>
            </a:r>
            <a:endParaRPr lang="en-US" sz="3200" dirty="0"/>
          </a:p>
          <a:p>
            <a:pPr lvl="0"/>
            <a:r>
              <a:rPr lang="en-US" dirty="0"/>
              <a:t>Learning Paths adjust to meet students “where they are”</a:t>
            </a:r>
            <a:endParaRPr lang="en-US" sz="3200" dirty="0"/>
          </a:p>
          <a:p>
            <a:pPr lvl="0"/>
            <a:r>
              <a:rPr lang="en-US" dirty="0"/>
              <a:t>Used to guide teacher instruction, remediation and student self-progress monitoring </a:t>
            </a:r>
            <a:endParaRPr lang="en-US" sz="3200" dirty="0"/>
          </a:p>
          <a:p>
            <a:pPr lvl="0"/>
            <a:r>
              <a:rPr lang="en-US" dirty="0"/>
              <a:t>Immense teacher training</a:t>
            </a:r>
            <a:endParaRPr lang="en-US" sz="3200" dirty="0"/>
          </a:p>
          <a:p>
            <a:pPr lvl="0"/>
            <a:r>
              <a:rPr lang="en-US" dirty="0"/>
              <a:t>Middle Of the Year assessment last week of January</a:t>
            </a:r>
            <a:endParaRPr lang="en-US" sz="3200" dirty="0"/>
          </a:p>
        </p:txBody>
      </p:sp>
      <p:sp>
        <p:nvSpPr>
          <p:cNvPr id="3" name="Slide Number Placeholder 2">
            <a:extLst>
              <a:ext uri="{FF2B5EF4-FFF2-40B4-BE49-F238E27FC236}">
                <a16:creationId xmlns:a16="http://schemas.microsoft.com/office/drawing/2014/main" id="{4C5D9E85-5A8A-B946-A060-55B89C2CC5FE}"/>
              </a:ext>
            </a:extLst>
          </p:cNvPr>
          <p:cNvSpPr>
            <a:spLocks noGrp="1"/>
          </p:cNvSpPr>
          <p:nvPr>
            <p:ph type="sldNum" sz="quarter" idx="12"/>
          </p:nvPr>
        </p:nvSpPr>
        <p:spPr/>
        <p:txBody>
          <a:bodyPr/>
          <a:lstStyle/>
          <a:p>
            <a:fld id="{356A72F1-C897-1647-9CE8-BFFB19418015}" type="slidenum">
              <a:rPr lang="en-US" smtClean="0"/>
              <a:pPr/>
              <a:t>26</a:t>
            </a:fld>
            <a:endParaRPr lang="en-US"/>
          </a:p>
        </p:txBody>
      </p:sp>
      <p:sp>
        <p:nvSpPr>
          <p:cNvPr id="4" name="Title 3">
            <a:extLst>
              <a:ext uri="{FF2B5EF4-FFF2-40B4-BE49-F238E27FC236}">
                <a16:creationId xmlns:a16="http://schemas.microsoft.com/office/drawing/2014/main" id="{92BE322C-FE81-3A48-9391-2012943F8F4A}"/>
              </a:ext>
            </a:extLst>
          </p:cNvPr>
          <p:cNvSpPr>
            <a:spLocks noGrp="1"/>
          </p:cNvSpPr>
          <p:nvPr>
            <p:ph type="title"/>
          </p:nvPr>
        </p:nvSpPr>
        <p:spPr/>
        <p:txBody>
          <a:bodyPr/>
          <a:lstStyle/>
          <a:p>
            <a:r>
              <a:rPr lang="en-US" dirty="0"/>
              <a:t>Start Strong vs. </a:t>
            </a:r>
            <a:r>
              <a:rPr lang="en-US" dirty="0" err="1"/>
              <a:t>edmentum</a:t>
            </a:r>
            <a:endParaRPr lang="en-US" dirty="0"/>
          </a:p>
        </p:txBody>
      </p:sp>
    </p:spTree>
    <p:extLst>
      <p:ext uri="{BB962C8B-B14F-4D97-AF65-F5344CB8AC3E}">
        <p14:creationId xmlns:p14="http://schemas.microsoft.com/office/powerpoint/2010/main" val="17091928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none" dirty="0"/>
              <a:t>Beginning of The Year Assessments</a:t>
            </a:r>
            <a:br>
              <a:rPr lang="en-US" cap="none" dirty="0"/>
            </a:br>
            <a:r>
              <a:rPr lang="en-US" cap="none" dirty="0"/>
              <a:t>English Language Arts</a:t>
            </a:r>
          </a:p>
        </p:txBody>
      </p:sp>
      <p:graphicFrame>
        <p:nvGraphicFramePr>
          <p:cNvPr id="9" name="Content Placeholder 8" descr="sample chart for Support Levels By Subgroups in Start Strong Fall 2021 Assessment Administration.">
            <a:extLst>
              <a:ext uri="{FF2B5EF4-FFF2-40B4-BE49-F238E27FC236}">
                <a16:creationId xmlns:a16="http://schemas.microsoft.com/office/drawing/2014/main" id="{E50D9645-1F5A-4EF5-A5DD-F315F303BBAE}"/>
              </a:ext>
            </a:extLst>
          </p:cNvPr>
          <p:cNvGraphicFramePr>
            <a:graphicFrameLocks noGrp="1"/>
          </p:cNvGraphicFramePr>
          <p:nvPr>
            <p:ph idx="1"/>
            <p:extLst>
              <p:ext uri="{D42A27DB-BD31-4B8C-83A1-F6EECF244321}">
                <p14:modId xmlns:p14="http://schemas.microsoft.com/office/powerpoint/2010/main" val="2185827535"/>
              </p:ext>
            </p:extLst>
          </p:nvPr>
        </p:nvGraphicFramePr>
        <p:xfrm>
          <a:off x="326354" y="1587062"/>
          <a:ext cx="8407400" cy="504233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pPr/>
              <a:t>27</a:t>
            </a:fld>
            <a:endParaRPr lang="en-US"/>
          </a:p>
        </p:txBody>
      </p:sp>
    </p:spTree>
    <p:extLst>
      <p:ext uri="{BB962C8B-B14F-4D97-AF65-F5344CB8AC3E}">
        <p14:creationId xmlns:p14="http://schemas.microsoft.com/office/powerpoint/2010/main" val="34031590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none" dirty="0"/>
              <a:t>Beginning of The Year Assessments</a:t>
            </a:r>
            <a:br>
              <a:rPr lang="en-US" cap="none" dirty="0"/>
            </a:br>
            <a:r>
              <a:rPr lang="en-US" cap="none" dirty="0"/>
              <a:t>Mathematics</a:t>
            </a:r>
          </a:p>
        </p:txBody>
      </p:sp>
      <p:graphicFrame>
        <p:nvGraphicFramePr>
          <p:cNvPr id="9" name="Content Placeholder 8" descr="sample chart for Support Levels By Subgroups in Start Strong Fall 2021 Assessment Administration.">
            <a:extLst>
              <a:ext uri="{FF2B5EF4-FFF2-40B4-BE49-F238E27FC236}">
                <a16:creationId xmlns:a16="http://schemas.microsoft.com/office/drawing/2014/main" id="{E50D9645-1F5A-4EF5-A5DD-F315F303BBAE}"/>
              </a:ext>
            </a:extLst>
          </p:cNvPr>
          <p:cNvGraphicFramePr>
            <a:graphicFrameLocks noGrp="1"/>
          </p:cNvGraphicFramePr>
          <p:nvPr>
            <p:ph idx="1"/>
            <p:extLst>
              <p:ext uri="{D42A27DB-BD31-4B8C-83A1-F6EECF244321}">
                <p14:modId xmlns:p14="http://schemas.microsoft.com/office/powerpoint/2010/main" val="1637656061"/>
              </p:ext>
            </p:extLst>
          </p:nvPr>
        </p:nvGraphicFramePr>
        <p:xfrm>
          <a:off x="326354" y="1587062"/>
          <a:ext cx="8407400" cy="5042338"/>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pPr/>
              <a:t>28</a:t>
            </a:fld>
            <a:endParaRPr lang="en-US"/>
          </a:p>
        </p:txBody>
      </p:sp>
    </p:spTree>
    <p:extLst>
      <p:ext uri="{BB962C8B-B14F-4D97-AF65-F5344CB8AC3E}">
        <p14:creationId xmlns:p14="http://schemas.microsoft.com/office/powerpoint/2010/main" val="2117459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547E543-696A-D14A-BFEC-A102719E406D}"/>
              </a:ext>
            </a:extLst>
          </p:cNvPr>
          <p:cNvSpPr>
            <a:spLocks noGrp="1"/>
          </p:cNvSpPr>
          <p:nvPr>
            <p:ph idx="1"/>
          </p:nvPr>
        </p:nvSpPr>
        <p:spPr/>
        <p:txBody>
          <a:bodyPr>
            <a:normAutofit fontScale="47500" lnSpcReduction="20000"/>
          </a:bodyPr>
          <a:lstStyle/>
          <a:p>
            <a:pPr marL="45720" indent="0">
              <a:buNone/>
            </a:pPr>
            <a:r>
              <a:rPr lang="en-US" dirty="0"/>
              <a:t>September</a:t>
            </a:r>
          </a:p>
          <a:p>
            <a:pPr lvl="0"/>
            <a:r>
              <a:rPr lang="en-US" b="1" dirty="0"/>
              <a:t>Secondary ELA</a:t>
            </a:r>
            <a:r>
              <a:rPr lang="en-US" dirty="0"/>
              <a:t> HMH Training on New Resource (various dates)</a:t>
            </a:r>
          </a:p>
          <a:p>
            <a:pPr lvl="0"/>
            <a:r>
              <a:rPr lang="en-US" b="1" dirty="0"/>
              <a:t>Elementary ELA</a:t>
            </a:r>
            <a:r>
              <a:rPr lang="en-US" dirty="0"/>
              <a:t> New Teacher Training- all grade levels (various dates)</a:t>
            </a:r>
          </a:p>
          <a:p>
            <a:pPr lvl="0"/>
            <a:r>
              <a:rPr lang="en-US" b="1" dirty="0"/>
              <a:t>Elementary ELA </a:t>
            </a:r>
            <a:r>
              <a:rPr lang="en-US" dirty="0"/>
              <a:t>Assessments</a:t>
            </a:r>
          </a:p>
          <a:p>
            <a:pPr lvl="0"/>
            <a:r>
              <a:rPr lang="en-US" b="1" dirty="0"/>
              <a:t>Secondary Math/</a:t>
            </a:r>
            <a:r>
              <a:rPr lang="en-US" b="1" dirty="0" err="1"/>
              <a:t>SpEd</a:t>
            </a:r>
            <a:r>
              <a:rPr lang="en-US" dirty="0"/>
              <a:t> 5-Year Strategic Plan Implementation Training</a:t>
            </a:r>
          </a:p>
          <a:p>
            <a:pPr lvl="0"/>
            <a:r>
              <a:rPr lang="en-US" b="1" dirty="0"/>
              <a:t>Elementary Sci</a:t>
            </a:r>
            <a:r>
              <a:rPr lang="en-US" dirty="0"/>
              <a:t> Teachers New to Grade Level Kit Training (various dates)</a:t>
            </a:r>
          </a:p>
          <a:p>
            <a:pPr marL="45720" indent="0">
              <a:buNone/>
            </a:pPr>
            <a:endParaRPr lang="en-US" dirty="0"/>
          </a:p>
          <a:p>
            <a:pPr marL="45720" indent="0">
              <a:buNone/>
            </a:pPr>
            <a:r>
              <a:rPr lang="en-US" dirty="0"/>
              <a:t>October</a:t>
            </a:r>
          </a:p>
          <a:p>
            <a:pPr lvl="0"/>
            <a:r>
              <a:rPr lang="en-US" i="1" dirty="0"/>
              <a:t>Start Strong</a:t>
            </a:r>
            <a:r>
              <a:rPr lang="en-US" dirty="0"/>
              <a:t> Training for all staff</a:t>
            </a:r>
          </a:p>
          <a:p>
            <a:pPr lvl="0"/>
            <a:r>
              <a:rPr lang="en-US" b="1" dirty="0"/>
              <a:t>K-12/</a:t>
            </a:r>
            <a:r>
              <a:rPr lang="en-US" b="1" dirty="0" err="1"/>
              <a:t>SpEd</a:t>
            </a:r>
            <a:r>
              <a:rPr lang="en-US" b="1" dirty="0"/>
              <a:t> ELA/Math </a:t>
            </a:r>
            <a:r>
              <a:rPr lang="en-US" dirty="0"/>
              <a:t>Edmentum Data Analysis Training</a:t>
            </a:r>
          </a:p>
          <a:p>
            <a:pPr lvl="0"/>
            <a:r>
              <a:rPr lang="en-US" b="1" dirty="0"/>
              <a:t>Secondary ELA/Math/</a:t>
            </a:r>
            <a:r>
              <a:rPr lang="en-US" b="1" dirty="0" err="1"/>
              <a:t>SpEd</a:t>
            </a:r>
            <a:r>
              <a:rPr lang="en-US" b="1" dirty="0"/>
              <a:t> </a:t>
            </a:r>
            <a:r>
              <a:rPr lang="en-US" dirty="0"/>
              <a:t>Grade Level Targeted Instruction Training</a:t>
            </a:r>
          </a:p>
          <a:p>
            <a:pPr lvl="0"/>
            <a:r>
              <a:rPr lang="en-US" b="1" dirty="0"/>
              <a:t>Elementary ELA</a:t>
            </a:r>
            <a:r>
              <a:rPr lang="en-US" dirty="0"/>
              <a:t> Remedial Reading Teacher Training</a:t>
            </a:r>
          </a:p>
          <a:p>
            <a:pPr lvl="0"/>
            <a:r>
              <a:rPr lang="en-US" b="1" dirty="0"/>
              <a:t>Elementary ELA </a:t>
            </a:r>
            <a:r>
              <a:rPr lang="en-US" dirty="0"/>
              <a:t>Guided Reading/Small Group Instruction</a:t>
            </a:r>
          </a:p>
          <a:p>
            <a:pPr lvl="0"/>
            <a:r>
              <a:rPr lang="en-US" b="1" dirty="0"/>
              <a:t>Elementary ELA </a:t>
            </a:r>
            <a:r>
              <a:rPr lang="en-US" dirty="0"/>
              <a:t>Data Review (various dates)</a:t>
            </a:r>
          </a:p>
          <a:p>
            <a:pPr lvl="0"/>
            <a:r>
              <a:rPr lang="en-US" b="1" dirty="0"/>
              <a:t>Elementary ELA </a:t>
            </a:r>
            <a:r>
              <a:rPr lang="en-US" dirty="0"/>
              <a:t>Learning Walks</a:t>
            </a:r>
          </a:p>
          <a:p>
            <a:pPr lvl="0"/>
            <a:r>
              <a:rPr lang="en-US" b="1" dirty="0"/>
              <a:t>Secondary ELA </a:t>
            </a:r>
            <a:r>
              <a:rPr lang="en-US" dirty="0"/>
              <a:t>Learning Walks</a:t>
            </a:r>
          </a:p>
          <a:p>
            <a:pPr lvl="0"/>
            <a:r>
              <a:rPr lang="en-US" b="1" dirty="0"/>
              <a:t>Elementary Math </a:t>
            </a:r>
            <a:r>
              <a:rPr lang="en-US" dirty="0"/>
              <a:t>Learning Walks</a:t>
            </a:r>
          </a:p>
          <a:p>
            <a:pPr lvl="0"/>
            <a:r>
              <a:rPr lang="en-US" b="1" dirty="0"/>
              <a:t>Elementary Sci </a:t>
            </a:r>
            <a:r>
              <a:rPr lang="en-US" dirty="0"/>
              <a:t>Teachers New to Grade Level Kit Training (various dates)</a:t>
            </a:r>
          </a:p>
          <a:p>
            <a:pPr lvl="0"/>
            <a:r>
              <a:rPr lang="en-US" b="1" dirty="0"/>
              <a:t>Secondary Sci </a:t>
            </a:r>
            <a:r>
              <a:rPr lang="en-US" dirty="0"/>
              <a:t>Seventh Grade New to Grade Level Kit Training </a:t>
            </a:r>
          </a:p>
          <a:p>
            <a:pPr marL="45720" indent="0">
              <a:buNone/>
            </a:pPr>
            <a:endParaRPr lang="en-US" dirty="0"/>
          </a:p>
          <a:p>
            <a:pPr marL="45720" indent="0">
              <a:buNone/>
            </a:pPr>
            <a:r>
              <a:rPr lang="en-US" dirty="0"/>
              <a:t>November</a:t>
            </a:r>
          </a:p>
          <a:p>
            <a:pPr lvl="0"/>
            <a:r>
              <a:rPr lang="en-US" b="1" dirty="0"/>
              <a:t>Secondary ELA </a:t>
            </a:r>
            <a:r>
              <a:rPr lang="en-US" dirty="0"/>
              <a:t>HMH Training (various dates)</a:t>
            </a:r>
          </a:p>
          <a:p>
            <a:pPr lvl="0"/>
            <a:r>
              <a:rPr lang="en-US" b="1" dirty="0"/>
              <a:t>Kindergarten</a:t>
            </a:r>
            <a:r>
              <a:rPr lang="en-US" dirty="0"/>
              <a:t> New Teacher Training</a:t>
            </a:r>
          </a:p>
          <a:p>
            <a:pPr lvl="0"/>
            <a:r>
              <a:rPr lang="en-US" b="1" dirty="0"/>
              <a:t>Elementary Math</a:t>
            </a:r>
            <a:r>
              <a:rPr lang="en-US" dirty="0"/>
              <a:t> Practical Strategies to Use Guided Math to Strengthen Instruction </a:t>
            </a:r>
          </a:p>
          <a:p>
            <a:pPr lvl="0"/>
            <a:r>
              <a:rPr lang="en-US" b="1" dirty="0"/>
              <a:t>Elementary ELA </a:t>
            </a:r>
            <a:r>
              <a:rPr lang="en-US" dirty="0"/>
              <a:t>Managing Learning Centers</a:t>
            </a:r>
          </a:p>
          <a:p>
            <a:pPr lvl="0"/>
            <a:r>
              <a:rPr lang="en-US" b="1" dirty="0"/>
              <a:t>Elementary ELA </a:t>
            </a:r>
            <a:r>
              <a:rPr lang="en-US" dirty="0"/>
              <a:t>Learning Walks</a:t>
            </a:r>
          </a:p>
          <a:p>
            <a:pPr lvl="0"/>
            <a:r>
              <a:rPr lang="en-US" b="1" dirty="0"/>
              <a:t>Secondary Math </a:t>
            </a:r>
            <a:r>
              <a:rPr lang="en-US" dirty="0"/>
              <a:t>Learning Walks</a:t>
            </a:r>
          </a:p>
          <a:p>
            <a:pPr lvl="0"/>
            <a:r>
              <a:rPr lang="en-US" b="1" dirty="0"/>
              <a:t>Kindergarten Sci </a:t>
            </a:r>
            <a:r>
              <a:rPr lang="en-US" dirty="0"/>
              <a:t>New to Grade Level Kit Training</a:t>
            </a:r>
          </a:p>
          <a:p>
            <a:endParaRPr lang="en-US" dirty="0"/>
          </a:p>
        </p:txBody>
      </p:sp>
      <p:sp>
        <p:nvSpPr>
          <p:cNvPr id="3" name="Slide Number Placeholder 2">
            <a:extLst>
              <a:ext uri="{FF2B5EF4-FFF2-40B4-BE49-F238E27FC236}">
                <a16:creationId xmlns:a16="http://schemas.microsoft.com/office/drawing/2014/main" id="{5EA391A2-0E32-CA49-9AB1-5C43615C5171}"/>
              </a:ext>
            </a:extLst>
          </p:cNvPr>
          <p:cNvSpPr>
            <a:spLocks noGrp="1"/>
          </p:cNvSpPr>
          <p:nvPr>
            <p:ph type="sldNum" sz="quarter" idx="12"/>
          </p:nvPr>
        </p:nvSpPr>
        <p:spPr/>
        <p:txBody>
          <a:bodyPr/>
          <a:lstStyle/>
          <a:p>
            <a:fld id="{356A72F1-C897-1647-9CE8-BFFB19418015}" type="slidenum">
              <a:rPr lang="en-US" smtClean="0"/>
              <a:pPr/>
              <a:t>29</a:t>
            </a:fld>
            <a:endParaRPr lang="en-US"/>
          </a:p>
        </p:txBody>
      </p:sp>
      <p:sp>
        <p:nvSpPr>
          <p:cNvPr id="4" name="Title 3">
            <a:extLst>
              <a:ext uri="{FF2B5EF4-FFF2-40B4-BE49-F238E27FC236}">
                <a16:creationId xmlns:a16="http://schemas.microsoft.com/office/drawing/2014/main" id="{B16AD19E-638C-C447-8FE5-056A70F13AD0}"/>
              </a:ext>
            </a:extLst>
          </p:cNvPr>
          <p:cNvSpPr>
            <a:spLocks noGrp="1"/>
          </p:cNvSpPr>
          <p:nvPr>
            <p:ph type="title"/>
          </p:nvPr>
        </p:nvSpPr>
        <p:spPr/>
        <p:txBody>
          <a:bodyPr/>
          <a:lstStyle/>
          <a:p>
            <a:r>
              <a:rPr lang="en-US" dirty="0"/>
              <a:t>Professional development</a:t>
            </a:r>
          </a:p>
        </p:txBody>
      </p:sp>
    </p:spTree>
    <p:extLst>
      <p:ext uri="{BB962C8B-B14F-4D97-AF65-F5344CB8AC3E}">
        <p14:creationId xmlns:p14="http://schemas.microsoft.com/office/powerpoint/2010/main" val="3365659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73701F-A91C-4618-95DA-AD25F93D6B1F}"/>
              </a:ext>
            </a:extLst>
          </p:cNvPr>
          <p:cNvSpPr>
            <a:spLocks noGrp="1"/>
          </p:cNvSpPr>
          <p:nvPr>
            <p:ph type="title"/>
          </p:nvPr>
        </p:nvSpPr>
        <p:spPr/>
        <p:txBody>
          <a:bodyPr/>
          <a:lstStyle/>
          <a:p>
            <a:r>
              <a:rPr lang="en-US" cap="none" dirty="0"/>
              <a:t>Start Strong Test Design</a:t>
            </a:r>
          </a:p>
        </p:txBody>
      </p:sp>
      <p:sp>
        <p:nvSpPr>
          <p:cNvPr id="2" name="Content Placeholder 1">
            <a:extLst>
              <a:ext uri="{FF2B5EF4-FFF2-40B4-BE49-F238E27FC236}">
                <a16:creationId xmlns:a16="http://schemas.microsoft.com/office/drawing/2014/main" id="{B1DB14B7-7CAD-43B9-8DF6-3B4A0CC1954E}"/>
              </a:ext>
            </a:extLst>
          </p:cNvPr>
          <p:cNvSpPr>
            <a:spLocks noGrp="1"/>
          </p:cNvSpPr>
          <p:nvPr>
            <p:ph idx="1"/>
          </p:nvPr>
        </p:nvSpPr>
        <p:spPr/>
        <p:txBody>
          <a:bodyPr vert="horz" lIns="91440" tIns="45720" rIns="91440" bIns="45720" rtlCol="0" anchor="t">
            <a:normAutofit fontScale="85000" lnSpcReduction="20000"/>
          </a:bodyPr>
          <a:lstStyle/>
          <a:p>
            <a:pPr marL="461963" indent="-417513">
              <a:lnSpc>
                <a:spcPct val="120000"/>
              </a:lnSpc>
              <a:spcBef>
                <a:spcPts val="0"/>
              </a:spcBef>
              <a:spcAft>
                <a:spcPts val="600"/>
              </a:spcAft>
            </a:pPr>
            <a:r>
              <a:rPr lang="en-US" spc="0" dirty="0"/>
              <a:t>Based on a </a:t>
            </a:r>
            <a:r>
              <a:rPr lang="en-US" b="1" spc="0" dirty="0"/>
              <a:t>subset</a:t>
            </a:r>
            <a:r>
              <a:rPr lang="en-US" spc="0" dirty="0"/>
              <a:t> of prioritized </a:t>
            </a:r>
            <a:r>
              <a:rPr lang="en-US" b="1" spc="0" dirty="0"/>
              <a:t>prior-year </a:t>
            </a:r>
            <a:r>
              <a:rPr lang="en-US" spc="0" dirty="0"/>
              <a:t>academic standards to provide a data point on the level of support a student may need to engage in grade-level content.</a:t>
            </a:r>
          </a:p>
          <a:p>
            <a:pPr marL="914400" lvl="1" indent="-417195">
              <a:lnSpc>
                <a:spcPct val="120000"/>
              </a:lnSpc>
              <a:spcBef>
                <a:spcPts val="0"/>
              </a:spcBef>
              <a:spcAft>
                <a:spcPts val="600"/>
              </a:spcAft>
            </a:pPr>
            <a:r>
              <a:rPr lang="en-US" spc="0" dirty="0"/>
              <a:t>Example: Grade 5 ELA Start Strong assessment is aligned to a subset of the NJSLS for Grade 4 ELA. </a:t>
            </a:r>
            <a:endParaRPr lang="en-US" spc="0" dirty="0">
              <a:cs typeface="Calibri" panose="020F0502020204030204"/>
            </a:endParaRPr>
          </a:p>
          <a:p>
            <a:pPr marL="914400" lvl="1" indent="-417195">
              <a:lnSpc>
                <a:spcPct val="120000"/>
              </a:lnSpc>
              <a:spcBef>
                <a:spcPts val="0"/>
              </a:spcBef>
              <a:spcAft>
                <a:spcPts val="600"/>
              </a:spcAft>
              <a:buClr>
                <a:srgbClr val="C0504D"/>
              </a:buClr>
            </a:pPr>
            <a:r>
              <a:rPr lang="en-US" spc="0" dirty="0">
                <a:cs typeface="Calibri" panose="020F0502020204030204"/>
              </a:rPr>
              <a:t>Example:  Algebra I Start Strong assessment is aligned to Grade 8 learning standards relevant to algebraic concepts.</a:t>
            </a:r>
            <a:endParaRPr lang="en-US" spc="0" dirty="0"/>
          </a:p>
          <a:p>
            <a:pPr marL="461963" indent="-417513">
              <a:lnSpc>
                <a:spcPct val="110000"/>
              </a:lnSpc>
              <a:spcBef>
                <a:spcPts val="600"/>
              </a:spcBef>
              <a:spcAft>
                <a:spcPts val="1200"/>
              </a:spcAft>
            </a:pPr>
            <a:r>
              <a:rPr lang="en-US" spc="0" dirty="0"/>
              <a:t>Used </a:t>
            </a:r>
            <a:r>
              <a:rPr lang="en-US" b="1" spc="0" dirty="0"/>
              <a:t>released</a:t>
            </a:r>
            <a:r>
              <a:rPr lang="en-US" spc="0" dirty="0"/>
              <a:t> high-quality items from the NJSLA item bank</a:t>
            </a:r>
          </a:p>
          <a:p>
            <a:pPr marL="461963" indent="-417513">
              <a:lnSpc>
                <a:spcPct val="110000"/>
              </a:lnSpc>
              <a:spcBef>
                <a:spcPts val="600"/>
              </a:spcBef>
              <a:spcAft>
                <a:spcPts val="1200"/>
              </a:spcAft>
            </a:pPr>
            <a:r>
              <a:rPr lang="en-US" spc="0" dirty="0"/>
              <a:t>Contained efficient question types to produce on-demand results for educators</a:t>
            </a:r>
          </a:p>
          <a:p>
            <a:pPr marL="461963" indent="-417513">
              <a:lnSpc>
                <a:spcPct val="110000"/>
              </a:lnSpc>
              <a:spcBef>
                <a:spcPts val="600"/>
              </a:spcBef>
              <a:spcAft>
                <a:spcPts val="1200"/>
              </a:spcAft>
            </a:pPr>
            <a:r>
              <a:rPr lang="en-US" spc="0" dirty="0"/>
              <a:t>Could be administered in 45</a:t>
            </a:r>
            <a:r>
              <a:rPr lang="en-US" dirty="0"/>
              <a:t>–</a:t>
            </a:r>
            <a:r>
              <a:rPr lang="en-US" spc="0" dirty="0"/>
              <a:t>60 minutes</a:t>
            </a:r>
          </a:p>
          <a:p>
            <a:pPr marL="44450" indent="0">
              <a:lnSpc>
                <a:spcPct val="110000"/>
              </a:lnSpc>
              <a:spcBef>
                <a:spcPts val="600"/>
              </a:spcBef>
              <a:spcAft>
                <a:spcPts val="1200"/>
              </a:spcAft>
              <a:buNone/>
            </a:pPr>
            <a:r>
              <a:rPr lang="en-US" i="1" spc="0" dirty="0"/>
              <a:t>Note: </a:t>
            </a:r>
            <a:r>
              <a:rPr lang="en-US" spc="0" dirty="0"/>
              <a:t>The test design, which allowed for shortened testing time and immediate results, means that Start Strong results must be interpreted and used differently than NJSLA results. They do not cover the breadth and depth of standards as seen on the NJSLA and do not support the same comparisons or inferences about student proficiency.</a:t>
            </a:r>
          </a:p>
        </p:txBody>
      </p:sp>
      <p:sp>
        <p:nvSpPr>
          <p:cNvPr id="3" name="Slide Number Placeholder 2">
            <a:extLst>
              <a:ext uri="{FF2B5EF4-FFF2-40B4-BE49-F238E27FC236}">
                <a16:creationId xmlns:a16="http://schemas.microsoft.com/office/drawing/2014/main" id="{FA78639A-5F89-4C21-88DA-7CD4E7CAA2A3}"/>
              </a:ext>
            </a:extLst>
          </p:cNvPr>
          <p:cNvSpPr>
            <a:spLocks noGrp="1"/>
          </p:cNvSpPr>
          <p:nvPr>
            <p:ph type="sldNum" sz="quarter" idx="12"/>
          </p:nvPr>
        </p:nvSpPr>
        <p:spPr/>
        <p:txBody>
          <a:bodyPr/>
          <a:lstStyle/>
          <a:p>
            <a:fld id="{356A72F1-C897-1647-9CE8-BFFB19418015}" type="slidenum">
              <a:rPr lang="en-US" smtClean="0"/>
              <a:pPr/>
              <a:t>3</a:t>
            </a:fld>
            <a:endParaRPr lang="en-US"/>
          </a:p>
        </p:txBody>
      </p:sp>
    </p:spTree>
    <p:extLst>
      <p:ext uri="{BB962C8B-B14F-4D97-AF65-F5344CB8AC3E}">
        <p14:creationId xmlns:p14="http://schemas.microsoft.com/office/powerpoint/2010/main" val="37696691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547E543-696A-D14A-BFEC-A102719E406D}"/>
              </a:ext>
            </a:extLst>
          </p:cNvPr>
          <p:cNvSpPr>
            <a:spLocks noGrp="1"/>
          </p:cNvSpPr>
          <p:nvPr>
            <p:ph idx="1"/>
          </p:nvPr>
        </p:nvSpPr>
        <p:spPr/>
        <p:txBody>
          <a:bodyPr>
            <a:normAutofit fontScale="47500" lnSpcReduction="20000"/>
          </a:bodyPr>
          <a:lstStyle/>
          <a:p>
            <a:pPr marL="45720" indent="0">
              <a:buNone/>
            </a:pPr>
            <a:r>
              <a:rPr lang="en-US" dirty="0"/>
              <a:t>December</a:t>
            </a:r>
          </a:p>
          <a:p>
            <a:pPr lvl="0"/>
            <a:r>
              <a:rPr lang="en-US" b="1" dirty="0"/>
              <a:t>Elementary </a:t>
            </a:r>
            <a:r>
              <a:rPr lang="en-US" b="1" dirty="0" err="1"/>
              <a:t>SpEd</a:t>
            </a:r>
            <a:r>
              <a:rPr lang="en-US" dirty="0"/>
              <a:t> Fountas and Pinnell Literacy Continuum</a:t>
            </a:r>
          </a:p>
          <a:p>
            <a:pPr lvl="0"/>
            <a:r>
              <a:rPr lang="en-US" b="1" dirty="0" err="1"/>
              <a:t>Soehl</a:t>
            </a:r>
            <a:r>
              <a:rPr lang="en-US" b="1" dirty="0"/>
              <a:t> Middle School Teachers (all) </a:t>
            </a:r>
            <a:r>
              <a:rPr lang="en-US" dirty="0"/>
              <a:t>IXL Foundations I: Essential Tools for Daily Instruction</a:t>
            </a:r>
          </a:p>
          <a:p>
            <a:pPr lvl="0"/>
            <a:r>
              <a:rPr lang="en-US" b="1" dirty="0"/>
              <a:t>Elementary ELA</a:t>
            </a:r>
            <a:r>
              <a:rPr lang="en-US" dirty="0"/>
              <a:t> Remedial Reading Teacher Training</a:t>
            </a:r>
          </a:p>
          <a:p>
            <a:pPr lvl="0"/>
            <a:r>
              <a:rPr lang="en-US" b="1" dirty="0"/>
              <a:t>Elementary ELA</a:t>
            </a:r>
            <a:r>
              <a:rPr lang="en-US" dirty="0"/>
              <a:t> New Teacher Trainings, Guided Reading/Small Group Intervention</a:t>
            </a:r>
          </a:p>
          <a:p>
            <a:pPr lvl="0"/>
            <a:r>
              <a:rPr lang="en-US" b="1" dirty="0"/>
              <a:t>Elementary Sci </a:t>
            </a:r>
            <a:r>
              <a:rPr lang="en-US" dirty="0"/>
              <a:t>New to Grade Level Kit Training (various dates)</a:t>
            </a:r>
          </a:p>
          <a:p>
            <a:pPr marL="45720" indent="0">
              <a:buNone/>
            </a:pPr>
            <a:endParaRPr lang="en-US" dirty="0"/>
          </a:p>
          <a:p>
            <a:pPr marL="45720" indent="0">
              <a:buNone/>
            </a:pPr>
            <a:r>
              <a:rPr lang="en-US" dirty="0"/>
              <a:t>January</a:t>
            </a:r>
          </a:p>
          <a:p>
            <a:pPr lvl="0"/>
            <a:r>
              <a:rPr lang="en-US" b="1" dirty="0"/>
              <a:t>Elementary/Secondary ELA/Math/</a:t>
            </a:r>
            <a:r>
              <a:rPr lang="en-US" b="1" dirty="0" err="1"/>
              <a:t>SpEd</a:t>
            </a:r>
            <a:r>
              <a:rPr lang="en-US" b="1" dirty="0"/>
              <a:t> </a:t>
            </a:r>
            <a:r>
              <a:rPr lang="en-US" dirty="0"/>
              <a:t>Edmentum Office Hours for 1:1 Teacher Training</a:t>
            </a:r>
          </a:p>
          <a:p>
            <a:pPr lvl="0"/>
            <a:r>
              <a:rPr lang="en-US" b="1" dirty="0"/>
              <a:t>Secondary ELA</a:t>
            </a:r>
            <a:r>
              <a:rPr lang="en-US" dirty="0"/>
              <a:t> Edmentum Data Discussion</a:t>
            </a:r>
          </a:p>
          <a:p>
            <a:pPr lvl="0"/>
            <a:r>
              <a:rPr lang="en-US" b="1" dirty="0"/>
              <a:t>Secondary Math</a:t>
            </a:r>
            <a:r>
              <a:rPr lang="en-US" dirty="0"/>
              <a:t> International Baccalaureate Training-on Analysis and Approaches Coursework (various dates)</a:t>
            </a:r>
          </a:p>
          <a:p>
            <a:pPr lvl="0"/>
            <a:r>
              <a:rPr lang="en-US" b="1" dirty="0"/>
              <a:t>Elementary ELA </a:t>
            </a:r>
            <a:r>
              <a:rPr lang="en-US" dirty="0"/>
              <a:t>New Teacher Trainings, Edmentum Data Discussion</a:t>
            </a:r>
          </a:p>
          <a:p>
            <a:pPr marL="45720" indent="0">
              <a:buNone/>
            </a:pPr>
            <a:endParaRPr lang="en-US" dirty="0"/>
          </a:p>
          <a:p>
            <a:pPr marL="45720" indent="0">
              <a:buNone/>
            </a:pPr>
            <a:r>
              <a:rPr lang="en-US" dirty="0"/>
              <a:t>February</a:t>
            </a:r>
          </a:p>
          <a:p>
            <a:pPr lvl="0"/>
            <a:r>
              <a:rPr lang="en-US" b="1" dirty="0" err="1"/>
              <a:t>Soehl</a:t>
            </a:r>
            <a:r>
              <a:rPr lang="en-US" b="1" dirty="0"/>
              <a:t> Middle School Teachers (all) </a:t>
            </a:r>
            <a:r>
              <a:rPr lang="en-US" dirty="0"/>
              <a:t>IXL Foundations II: Strategies for Data-Driven Classrooms</a:t>
            </a:r>
          </a:p>
          <a:p>
            <a:pPr lvl="0"/>
            <a:r>
              <a:rPr lang="en-US" b="1" dirty="0"/>
              <a:t>Elementary ELA </a:t>
            </a:r>
            <a:r>
              <a:rPr lang="en-US" dirty="0"/>
              <a:t>Remedial Reading Teacher Training</a:t>
            </a:r>
          </a:p>
          <a:p>
            <a:pPr lvl="0"/>
            <a:r>
              <a:rPr lang="en-US" b="1" dirty="0"/>
              <a:t>Elementary Sci </a:t>
            </a:r>
            <a:r>
              <a:rPr lang="en-US" dirty="0"/>
              <a:t>New to Grade Level Kit Training (various dates)</a:t>
            </a:r>
          </a:p>
          <a:p>
            <a:pPr marL="45720" indent="0">
              <a:buNone/>
            </a:pPr>
            <a:endParaRPr lang="en-US" dirty="0"/>
          </a:p>
          <a:p>
            <a:pPr marL="45720" indent="0">
              <a:buNone/>
            </a:pPr>
            <a:r>
              <a:rPr lang="en-US" dirty="0"/>
              <a:t>March</a:t>
            </a:r>
          </a:p>
          <a:p>
            <a:pPr lvl="0"/>
            <a:r>
              <a:rPr lang="en-US" b="1" dirty="0"/>
              <a:t>Secondary ELA/</a:t>
            </a:r>
            <a:r>
              <a:rPr lang="en-US" b="1" dirty="0" err="1"/>
              <a:t>SpEd</a:t>
            </a:r>
            <a:r>
              <a:rPr lang="en-US" dirty="0"/>
              <a:t> Capstone Creation Project I</a:t>
            </a:r>
          </a:p>
          <a:p>
            <a:pPr lvl="0"/>
            <a:r>
              <a:rPr lang="en-US" b="1" dirty="0"/>
              <a:t>Elementary and Secondary Math/</a:t>
            </a:r>
            <a:r>
              <a:rPr lang="en-US" b="1" dirty="0" err="1"/>
              <a:t>SpEd</a:t>
            </a:r>
            <a:r>
              <a:rPr lang="en-US" dirty="0"/>
              <a:t> Universal Design of Learning Training (various dates)</a:t>
            </a:r>
          </a:p>
          <a:p>
            <a:pPr lvl="0"/>
            <a:r>
              <a:rPr lang="en-US" b="1" dirty="0"/>
              <a:t>Elementary ELA</a:t>
            </a:r>
            <a:r>
              <a:rPr lang="en-US" dirty="0"/>
              <a:t> Remedial Reading Teacher Training</a:t>
            </a:r>
          </a:p>
          <a:p>
            <a:pPr lvl="0"/>
            <a:r>
              <a:rPr lang="en-US" b="1" dirty="0"/>
              <a:t>Elementary ELA </a:t>
            </a:r>
            <a:r>
              <a:rPr lang="en-US" dirty="0"/>
              <a:t>Data Review (various dates)</a:t>
            </a:r>
          </a:p>
          <a:p>
            <a:pPr marL="45720" indent="0">
              <a:buNone/>
            </a:pPr>
            <a:endParaRPr lang="en-US" dirty="0"/>
          </a:p>
          <a:p>
            <a:pPr marL="45720" indent="0">
              <a:buNone/>
            </a:pPr>
            <a:r>
              <a:rPr lang="en-US" dirty="0"/>
              <a:t>April</a:t>
            </a:r>
          </a:p>
          <a:p>
            <a:pPr lvl="0"/>
            <a:r>
              <a:rPr lang="en-US" b="1" dirty="0"/>
              <a:t>Elementary ELA</a:t>
            </a:r>
            <a:r>
              <a:rPr lang="en-US" dirty="0"/>
              <a:t> Navigating Non-Fiction and Comprehension for Struggling Readers</a:t>
            </a:r>
          </a:p>
          <a:p>
            <a:pPr lvl="0"/>
            <a:r>
              <a:rPr lang="en-US" b="1" dirty="0"/>
              <a:t>Secondary ELA</a:t>
            </a:r>
            <a:r>
              <a:rPr lang="en-US" dirty="0"/>
              <a:t> Capstone Creation Project II</a:t>
            </a:r>
          </a:p>
          <a:p>
            <a:endParaRPr lang="en-US" dirty="0"/>
          </a:p>
        </p:txBody>
      </p:sp>
      <p:sp>
        <p:nvSpPr>
          <p:cNvPr id="3" name="Slide Number Placeholder 2">
            <a:extLst>
              <a:ext uri="{FF2B5EF4-FFF2-40B4-BE49-F238E27FC236}">
                <a16:creationId xmlns:a16="http://schemas.microsoft.com/office/drawing/2014/main" id="{5EA391A2-0E32-CA49-9AB1-5C43615C5171}"/>
              </a:ext>
            </a:extLst>
          </p:cNvPr>
          <p:cNvSpPr>
            <a:spLocks noGrp="1"/>
          </p:cNvSpPr>
          <p:nvPr>
            <p:ph type="sldNum" sz="quarter" idx="12"/>
          </p:nvPr>
        </p:nvSpPr>
        <p:spPr/>
        <p:txBody>
          <a:bodyPr/>
          <a:lstStyle/>
          <a:p>
            <a:fld id="{356A72F1-C897-1647-9CE8-BFFB19418015}" type="slidenum">
              <a:rPr lang="en-US" smtClean="0"/>
              <a:pPr/>
              <a:t>30</a:t>
            </a:fld>
            <a:endParaRPr lang="en-US"/>
          </a:p>
        </p:txBody>
      </p:sp>
      <p:sp>
        <p:nvSpPr>
          <p:cNvPr id="4" name="Title 3">
            <a:extLst>
              <a:ext uri="{FF2B5EF4-FFF2-40B4-BE49-F238E27FC236}">
                <a16:creationId xmlns:a16="http://schemas.microsoft.com/office/drawing/2014/main" id="{B16AD19E-638C-C447-8FE5-056A70F13AD0}"/>
              </a:ext>
            </a:extLst>
          </p:cNvPr>
          <p:cNvSpPr>
            <a:spLocks noGrp="1"/>
          </p:cNvSpPr>
          <p:nvPr>
            <p:ph type="title"/>
          </p:nvPr>
        </p:nvSpPr>
        <p:spPr/>
        <p:txBody>
          <a:bodyPr/>
          <a:lstStyle/>
          <a:p>
            <a:r>
              <a:rPr lang="en-US" dirty="0"/>
              <a:t>Professional development</a:t>
            </a:r>
          </a:p>
        </p:txBody>
      </p:sp>
    </p:spTree>
    <p:extLst>
      <p:ext uri="{BB962C8B-B14F-4D97-AF65-F5344CB8AC3E}">
        <p14:creationId xmlns:p14="http://schemas.microsoft.com/office/powerpoint/2010/main" val="1984125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8A3544B-86D5-4414-AEEE-0B90D8ECE38E}"/>
              </a:ext>
            </a:extLst>
          </p:cNvPr>
          <p:cNvSpPr>
            <a:spLocks noGrp="1"/>
          </p:cNvSpPr>
          <p:nvPr>
            <p:ph type="title"/>
          </p:nvPr>
        </p:nvSpPr>
        <p:spPr/>
        <p:txBody>
          <a:bodyPr/>
          <a:lstStyle/>
          <a:p>
            <a:r>
              <a:rPr lang="en-US" cap="none" dirty="0"/>
              <a:t>Start Strong Grade And Content Alignment</a:t>
            </a:r>
          </a:p>
        </p:txBody>
      </p:sp>
      <p:graphicFrame>
        <p:nvGraphicFramePr>
          <p:cNvPr id="5" name="Table 5">
            <a:extLst>
              <a:ext uri="{FF2B5EF4-FFF2-40B4-BE49-F238E27FC236}">
                <a16:creationId xmlns:a16="http://schemas.microsoft.com/office/drawing/2014/main" id="{C3C448CC-DBDE-4A68-B834-B7A2392231F7}"/>
              </a:ext>
            </a:extLst>
          </p:cNvPr>
          <p:cNvGraphicFramePr>
            <a:graphicFrameLocks noGrp="1"/>
          </p:cNvGraphicFramePr>
          <p:nvPr>
            <p:ph idx="1"/>
            <p:extLst>
              <p:ext uri="{D42A27DB-BD31-4B8C-83A1-F6EECF244321}">
                <p14:modId xmlns:p14="http://schemas.microsoft.com/office/powerpoint/2010/main" val="2552358032"/>
              </p:ext>
            </p:extLst>
          </p:nvPr>
        </p:nvGraphicFramePr>
        <p:xfrm>
          <a:off x="381000" y="1719263"/>
          <a:ext cx="8407398" cy="3937000"/>
        </p:xfrm>
        <a:graphic>
          <a:graphicData uri="http://schemas.openxmlformats.org/drawingml/2006/table">
            <a:tbl>
              <a:tblPr firstRow="1" bandRow="1">
                <a:tableStyleId>{BC89EF96-8CEA-46FF-86C4-4CE0E7609802}</a:tableStyleId>
              </a:tblPr>
              <a:tblGrid>
                <a:gridCol w="2802466">
                  <a:extLst>
                    <a:ext uri="{9D8B030D-6E8A-4147-A177-3AD203B41FA5}">
                      <a16:colId xmlns:a16="http://schemas.microsoft.com/office/drawing/2014/main" val="3305762084"/>
                    </a:ext>
                  </a:extLst>
                </a:gridCol>
                <a:gridCol w="2802466">
                  <a:extLst>
                    <a:ext uri="{9D8B030D-6E8A-4147-A177-3AD203B41FA5}">
                      <a16:colId xmlns:a16="http://schemas.microsoft.com/office/drawing/2014/main" val="1465237884"/>
                    </a:ext>
                  </a:extLst>
                </a:gridCol>
                <a:gridCol w="2802466">
                  <a:extLst>
                    <a:ext uri="{9D8B030D-6E8A-4147-A177-3AD203B41FA5}">
                      <a16:colId xmlns:a16="http://schemas.microsoft.com/office/drawing/2014/main" val="3179147634"/>
                    </a:ext>
                  </a:extLst>
                </a:gridCol>
              </a:tblGrid>
              <a:tr h="370840">
                <a:tc>
                  <a:txBody>
                    <a:bodyPr/>
                    <a:lstStyle/>
                    <a:p>
                      <a:pPr algn="ctr"/>
                      <a:r>
                        <a:rPr lang="en-US" sz="1200" dirty="0"/>
                        <a:t>Content Area</a:t>
                      </a:r>
                    </a:p>
                  </a:txBody>
                  <a:tcPr/>
                </a:tc>
                <a:tc>
                  <a:txBody>
                    <a:bodyPr/>
                    <a:lstStyle/>
                    <a:p>
                      <a:pPr algn="ctr"/>
                      <a:r>
                        <a:rPr lang="en-US" sz="1200" dirty="0"/>
                        <a:t>Grade/Course in SY 2021 - 2022</a:t>
                      </a:r>
                    </a:p>
                  </a:txBody>
                  <a:tcPr/>
                </a:tc>
                <a:tc>
                  <a:txBody>
                    <a:bodyPr/>
                    <a:lstStyle/>
                    <a:p>
                      <a:pPr algn="ctr"/>
                      <a:r>
                        <a:rPr lang="en-US" sz="1200" dirty="0"/>
                        <a:t>Content of the Assessment</a:t>
                      </a:r>
                    </a:p>
                  </a:txBody>
                  <a:tcPr/>
                </a:tc>
                <a:extLst>
                  <a:ext uri="{0D108BD9-81ED-4DB2-BD59-A6C34878D82A}">
                    <a16:rowId xmlns:a16="http://schemas.microsoft.com/office/drawing/2014/main" val="3338862980"/>
                  </a:ext>
                </a:extLst>
              </a:tr>
              <a:tr h="370840">
                <a:tc>
                  <a:txBody>
                    <a:bodyPr/>
                    <a:lstStyle/>
                    <a:p>
                      <a:r>
                        <a:rPr lang="en-US" sz="1200" dirty="0"/>
                        <a:t>English Language Arts (ELA)</a:t>
                      </a:r>
                    </a:p>
                  </a:txBody>
                  <a:tcPr/>
                </a:tc>
                <a:tc>
                  <a:txBody>
                    <a:bodyPr/>
                    <a:lstStyle/>
                    <a:p>
                      <a:pPr marL="171450" indent="-171450">
                        <a:buFont typeface="Arial" panose="020B0604020202020204" pitchFamily="34" charset="0"/>
                        <a:buChar char="•"/>
                      </a:pPr>
                      <a:r>
                        <a:rPr lang="en-US" sz="1200" dirty="0"/>
                        <a:t>Grade 4</a:t>
                      </a:r>
                    </a:p>
                    <a:p>
                      <a:pPr marL="171450" indent="-171450">
                        <a:buFont typeface="Arial" panose="020B0604020202020204" pitchFamily="34" charset="0"/>
                        <a:buChar char="•"/>
                      </a:pPr>
                      <a:r>
                        <a:rPr lang="en-US" sz="1200" dirty="0"/>
                        <a:t>Grade 5</a:t>
                      </a:r>
                    </a:p>
                    <a:p>
                      <a:pPr marL="171450" indent="-171450">
                        <a:buFont typeface="Arial" panose="020B0604020202020204" pitchFamily="34" charset="0"/>
                        <a:buChar char="•"/>
                      </a:pPr>
                      <a:r>
                        <a:rPr lang="en-US" sz="1200" dirty="0"/>
                        <a:t>Grade 6</a:t>
                      </a:r>
                    </a:p>
                    <a:p>
                      <a:pPr marL="171450" indent="-171450">
                        <a:buFont typeface="Arial" panose="020B0604020202020204" pitchFamily="34" charset="0"/>
                        <a:buChar char="•"/>
                      </a:pPr>
                      <a:r>
                        <a:rPr lang="en-US" sz="1200" dirty="0"/>
                        <a:t>Grade 7</a:t>
                      </a:r>
                    </a:p>
                    <a:p>
                      <a:pPr marL="171450" indent="-171450">
                        <a:buFont typeface="Arial" panose="020B0604020202020204" pitchFamily="34" charset="0"/>
                        <a:buChar char="•"/>
                      </a:pPr>
                      <a:r>
                        <a:rPr lang="en-US" sz="1200" dirty="0"/>
                        <a:t>Grade 8 </a:t>
                      </a:r>
                    </a:p>
                    <a:p>
                      <a:pPr marL="171450" indent="-171450">
                        <a:buFont typeface="Arial" panose="020B0604020202020204" pitchFamily="34" charset="0"/>
                        <a:buChar char="•"/>
                      </a:pPr>
                      <a:r>
                        <a:rPr lang="en-US" sz="1200" dirty="0"/>
                        <a:t>Grade 9 </a:t>
                      </a:r>
                    </a:p>
                    <a:p>
                      <a:pPr marL="171450" indent="-171450">
                        <a:buFont typeface="Arial" panose="020B0604020202020204" pitchFamily="34" charset="0"/>
                        <a:buChar char="•"/>
                      </a:pPr>
                      <a:r>
                        <a:rPr lang="en-US" sz="1200" dirty="0"/>
                        <a:t>Grade 10</a:t>
                      </a:r>
                    </a:p>
                  </a:txBody>
                  <a:tcPr/>
                </a:tc>
                <a:tc>
                  <a:txBody>
                    <a:bodyPr/>
                    <a:lstStyle/>
                    <a:p>
                      <a:pPr marL="171450" indent="-171450">
                        <a:buFont typeface="Arial" panose="020B0604020202020204" pitchFamily="34" charset="0"/>
                        <a:buChar char="•"/>
                      </a:pPr>
                      <a:r>
                        <a:rPr lang="en-US" sz="1200" dirty="0"/>
                        <a:t>Grade 3</a:t>
                      </a:r>
                    </a:p>
                    <a:p>
                      <a:pPr marL="171450" indent="-171450">
                        <a:buFont typeface="Arial" panose="020B0604020202020204" pitchFamily="34" charset="0"/>
                        <a:buChar char="•"/>
                      </a:pPr>
                      <a:r>
                        <a:rPr lang="en-US" sz="1200" dirty="0"/>
                        <a:t>Grade 4</a:t>
                      </a:r>
                    </a:p>
                    <a:p>
                      <a:pPr marL="171450" indent="-171450">
                        <a:buFont typeface="Arial" panose="020B0604020202020204" pitchFamily="34" charset="0"/>
                        <a:buChar char="•"/>
                      </a:pPr>
                      <a:r>
                        <a:rPr lang="en-US" sz="1200" dirty="0"/>
                        <a:t>Grade 5</a:t>
                      </a:r>
                    </a:p>
                    <a:p>
                      <a:pPr marL="171450" indent="-171450">
                        <a:buFont typeface="Arial" panose="020B0604020202020204" pitchFamily="34" charset="0"/>
                        <a:buChar char="•"/>
                      </a:pPr>
                      <a:r>
                        <a:rPr lang="en-US" sz="1200" dirty="0"/>
                        <a:t>Grade 6</a:t>
                      </a:r>
                    </a:p>
                    <a:p>
                      <a:pPr marL="171450" indent="-171450">
                        <a:buFont typeface="Arial" panose="020B0604020202020204" pitchFamily="34" charset="0"/>
                        <a:buChar char="•"/>
                      </a:pPr>
                      <a:r>
                        <a:rPr lang="en-US" sz="1200" dirty="0"/>
                        <a:t>Grade 7</a:t>
                      </a:r>
                    </a:p>
                    <a:p>
                      <a:pPr marL="171450" indent="-171450">
                        <a:buFont typeface="Arial" panose="020B0604020202020204" pitchFamily="34" charset="0"/>
                        <a:buChar char="•"/>
                      </a:pPr>
                      <a:r>
                        <a:rPr lang="en-US" sz="1200" dirty="0"/>
                        <a:t>Grade 8</a:t>
                      </a:r>
                    </a:p>
                    <a:p>
                      <a:pPr marL="171450" indent="-171450">
                        <a:buFont typeface="Arial" panose="020B0604020202020204" pitchFamily="34" charset="0"/>
                        <a:buChar char="•"/>
                      </a:pPr>
                      <a:r>
                        <a:rPr lang="en-US" sz="1200" dirty="0"/>
                        <a:t>Grade 9</a:t>
                      </a:r>
                    </a:p>
                  </a:txBody>
                  <a:tcPr/>
                </a:tc>
                <a:extLst>
                  <a:ext uri="{0D108BD9-81ED-4DB2-BD59-A6C34878D82A}">
                    <a16:rowId xmlns:a16="http://schemas.microsoft.com/office/drawing/2014/main" val="2926358968"/>
                  </a:ext>
                </a:extLst>
              </a:tr>
              <a:tr h="370840">
                <a:tc>
                  <a:txBody>
                    <a:bodyPr/>
                    <a:lstStyle/>
                    <a:p>
                      <a:r>
                        <a:rPr lang="en-US" sz="1200" dirty="0"/>
                        <a:t>Mathematics</a:t>
                      </a:r>
                    </a:p>
                  </a:txBody>
                  <a:tcPr/>
                </a:tc>
                <a:tc>
                  <a:txBody>
                    <a:bodyPr/>
                    <a:lstStyle/>
                    <a:p>
                      <a:pPr marL="171450" indent="-171450">
                        <a:buFont typeface="Arial" panose="020B0604020202020204" pitchFamily="34" charset="0"/>
                        <a:buChar char="•"/>
                      </a:pPr>
                      <a:r>
                        <a:rPr lang="en-US" sz="1200" dirty="0"/>
                        <a:t>Grade 4</a:t>
                      </a:r>
                    </a:p>
                    <a:p>
                      <a:pPr marL="171450" indent="-171450">
                        <a:buFont typeface="Arial" panose="020B0604020202020204" pitchFamily="34" charset="0"/>
                        <a:buChar char="•"/>
                      </a:pPr>
                      <a:r>
                        <a:rPr lang="en-US" sz="1200" dirty="0"/>
                        <a:t>Grade 5</a:t>
                      </a:r>
                    </a:p>
                    <a:p>
                      <a:pPr marL="171450" indent="-171450">
                        <a:buFont typeface="Arial" panose="020B0604020202020204" pitchFamily="34" charset="0"/>
                        <a:buChar char="•"/>
                      </a:pPr>
                      <a:r>
                        <a:rPr lang="en-US" sz="1200" dirty="0"/>
                        <a:t>Grade 6</a:t>
                      </a:r>
                    </a:p>
                    <a:p>
                      <a:pPr marL="171450" indent="-171450">
                        <a:buFont typeface="Arial" panose="020B0604020202020204" pitchFamily="34" charset="0"/>
                        <a:buChar char="•"/>
                      </a:pPr>
                      <a:r>
                        <a:rPr lang="en-US" sz="1200" dirty="0"/>
                        <a:t>Grade 7</a:t>
                      </a:r>
                    </a:p>
                    <a:p>
                      <a:pPr marL="171450" indent="-171450">
                        <a:buFont typeface="Arial" panose="020B0604020202020204" pitchFamily="34" charset="0"/>
                        <a:buChar char="•"/>
                      </a:pPr>
                      <a:r>
                        <a:rPr lang="en-US" sz="1200" dirty="0"/>
                        <a:t>Grade 8 </a:t>
                      </a:r>
                    </a:p>
                    <a:p>
                      <a:pPr marL="171450" indent="-171450">
                        <a:buFont typeface="Arial" panose="020B0604020202020204" pitchFamily="34" charset="0"/>
                        <a:buChar char="•"/>
                      </a:pPr>
                      <a:r>
                        <a:rPr lang="en-US" sz="1200" dirty="0"/>
                        <a:t>Algebra 1</a:t>
                      </a:r>
                    </a:p>
                    <a:p>
                      <a:pPr marL="171450" indent="-171450">
                        <a:buFont typeface="Arial" panose="020B0604020202020204" pitchFamily="34" charset="0"/>
                        <a:buChar char="•"/>
                      </a:pPr>
                      <a:r>
                        <a:rPr lang="en-US" sz="1200" dirty="0"/>
                        <a:t>Geometry</a:t>
                      </a:r>
                    </a:p>
                    <a:p>
                      <a:pPr marL="171450" indent="-171450">
                        <a:buFont typeface="Arial" panose="020B0604020202020204" pitchFamily="34" charset="0"/>
                        <a:buChar char="•"/>
                      </a:pPr>
                      <a:r>
                        <a:rPr lang="en-US" sz="1200" dirty="0"/>
                        <a:t>Algebra 2</a:t>
                      </a:r>
                    </a:p>
                  </a:txBody>
                  <a:tcPr/>
                </a:tc>
                <a:tc>
                  <a:txBody>
                    <a:bodyPr/>
                    <a:lstStyle/>
                    <a:p>
                      <a:pPr marL="171450" indent="-171450">
                        <a:buFont typeface="Arial" panose="020B0604020202020204" pitchFamily="34" charset="0"/>
                        <a:buChar char="•"/>
                      </a:pPr>
                      <a:r>
                        <a:rPr lang="en-US" sz="1200" dirty="0"/>
                        <a:t>Grade 3</a:t>
                      </a:r>
                    </a:p>
                    <a:p>
                      <a:pPr marL="171450" indent="-171450">
                        <a:buFont typeface="Arial" panose="020B0604020202020204" pitchFamily="34" charset="0"/>
                        <a:buChar char="•"/>
                      </a:pPr>
                      <a:r>
                        <a:rPr lang="en-US" sz="1200" dirty="0"/>
                        <a:t>Grade 4</a:t>
                      </a:r>
                    </a:p>
                    <a:p>
                      <a:pPr marL="171450" indent="-171450">
                        <a:buFont typeface="Arial" panose="020B0604020202020204" pitchFamily="34" charset="0"/>
                        <a:buChar char="•"/>
                      </a:pPr>
                      <a:r>
                        <a:rPr lang="en-US" sz="1200" dirty="0"/>
                        <a:t>Grade 5</a:t>
                      </a:r>
                    </a:p>
                    <a:p>
                      <a:pPr marL="171450" indent="-171450">
                        <a:buFont typeface="Arial" panose="020B0604020202020204" pitchFamily="34" charset="0"/>
                        <a:buChar char="•"/>
                      </a:pPr>
                      <a:r>
                        <a:rPr lang="en-US" sz="1200" dirty="0"/>
                        <a:t>Grade 6</a:t>
                      </a:r>
                    </a:p>
                    <a:p>
                      <a:pPr marL="171450" indent="-171450">
                        <a:buFont typeface="Arial" panose="020B0604020202020204" pitchFamily="34" charset="0"/>
                        <a:buChar char="•"/>
                      </a:pPr>
                      <a:r>
                        <a:rPr lang="en-US" sz="1200" dirty="0"/>
                        <a:t>Grade 7</a:t>
                      </a:r>
                    </a:p>
                    <a:p>
                      <a:pPr marL="171450" indent="-171450">
                        <a:buFont typeface="Arial" panose="020B0604020202020204" pitchFamily="34" charset="0"/>
                        <a:buChar char="•"/>
                      </a:pPr>
                      <a:r>
                        <a:rPr lang="en-US" sz="1200" dirty="0"/>
                        <a:t>Grade 8*</a:t>
                      </a:r>
                    </a:p>
                    <a:p>
                      <a:pPr marL="171450" indent="-171450">
                        <a:buFont typeface="Arial" panose="020B0604020202020204" pitchFamily="34" charset="0"/>
                        <a:buChar char="•"/>
                      </a:pPr>
                      <a:r>
                        <a:rPr lang="en-US" sz="1200" dirty="0"/>
                        <a:t>Grade 8*</a:t>
                      </a:r>
                    </a:p>
                    <a:p>
                      <a:pPr marL="171450" indent="-171450">
                        <a:buFont typeface="Arial" panose="020B0604020202020204" pitchFamily="34" charset="0"/>
                        <a:buChar char="•"/>
                      </a:pPr>
                      <a:r>
                        <a:rPr lang="en-US" sz="1200" dirty="0"/>
                        <a:t>Algebra 1</a:t>
                      </a:r>
                    </a:p>
                  </a:txBody>
                  <a:tcPr/>
                </a:tc>
                <a:extLst>
                  <a:ext uri="{0D108BD9-81ED-4DB2-BD59-A6C34878D82A}">
                    <a16:rowId xmlns:a16="http://schemas.microsoft.com/office/drawing/2014/main" val="326402367"/>
                  </a:ext>
                </a:extLst>
              </a:tr>
              <a:tr h="370840">
                <a:tc>
                  <a:txBody>
                    <a:bodyPr/>
                    <a:lstStyle/>
                    <a:p>
                      <a:r>
                        <a:rPr lang="en-US" sz="1200" dirty="0"/>
                        <a:t>Science</a:t>
                      </a:r>
                    </a:p>
                  </a:txBody>
                  <a:tcPr/>
                </a:tc>
                <a:tc>
                  <a:txBody>
                    <a:bodyPr/>
                    <a:lstStyle/>
                    <a:p>
                      <a:pPr marL="171450" indent="-171450">
                        <a:buFont typeface="Arial" panose="020B0604020202020204" pitchFamily="34" charset="0"/>
                        <a:buChar char="•"/>
                      </a:pPr>
                      <a:r>
                        <a:rPr lang="en-US" sz="1200" dirty="0"/>
                        <a:t>Grade 6 </a:t>
                      </a:r>
                    </a:p>
                    <a:p>
                      <a:pPr marL="171450" indent="-171450">
                        <a:buFont typeface="Arial" panose="020B0604020202020204" pitchFamily="34" charset="0"/>
                        <a:buChar char="•"/>
                      </a:pPr>
                      <a:r>
                        <a:rPr lang="en-US" sz="1200" dirty="0"/>
                        <a:t>Grade 9</a:t>
                      </a:r>
                    </a:p>
                    <a:p>
                      <a:pPr marL="171450" indent="-171450">
                        <a:buFont typeface="Arial" panose="020B0604020202020204" pitchFamily="34" charset="0"/>
                        <a:buChar char="•"/>
                      </a:pPr>
                      <a:r>
                        <a:rPr lang="en-US" sz="1200" dirty="0"/>
                        <a:t>Grade 12</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Grades 3</a:t>
                      </a:r>
                      <a:r>
                        <a:rPr lang="en-US" sz="1200" kern="1200" dirty="0">
                          <a:solidFill>
                            <a:schemeClr val="tx1"/>
                          </a:solidFill>
                          <a:effectLst/>
                          <a:latin typeface="+mn-lt"/>
                          <a:ea typeface="+mn-ea"/>
                          <a:cs typeface="+mn-cs"/>
                        </a:rPr>
                        <a:t>–</a:t>
                      </a:r>
                      <a:r>
                        <a:rPr lang="en-US" sz="1200" dirty="0"/>
                        <a:t>5</a:t>
                      </a:r>
                    </a:p>
                    <a:p>
                      <a:pPr marL="171450" indent="-171450">
                        <a:buFont typeface="Arial" panose="020B0604020202020204" pitchFamily="34" charset="0"/>
                        <a:buChar char="•"/>
                      </a:pPr>
                      <a:r>
                        <a:rPr lang="en-US" sz="1200" dirty="0"/>
                        <a:t>Grades 6</a:t>
                      </a:r>
                      <a:r>
                        <a:rPr lang="en-US" sz="1200" kern="1200" dirty="0">
                          <a:solidFill>
                            <a:schemeClr val="tx1"/>
                          </a:solidFill>
                          <a:effectLst/>
                          <a:latin typeface="+mn-lt"/>
                          <a:ea typeface="+mn-ea"/>
                          <a:cs typeface="+mn-cs"/>
                        </a:rPr>
                        <a:t>–</a:t>
                      </a:r>
                      <a:r>
                        <a:rPr lang="en-US" sz="1200" dirty="0"/>
                        <a:t>8</a:t>
                      </a:r>
                    </a:p>
                    <a:p>
                      <a:pPr marL="171450" indent="-171450">
                        <a:buFont typeface="Arial" panose="020B0604020202020204" pitchFamily="34" charset="0"/>
                        <a:buChar char="•"/>
                      </a:pPr>
                      <a:r>
                        <a:rPr lang="en-US" sz="1200" dirty="0"/>
                        <a:t>Grades 9</a:t>
                      </a:r>
                      <a:r>
                        <a:rPr lang="en-US" sz="1200" kern="1200" dirty="0">
                          <a:solidFill>
                            <a:schemeClr val="tx1"/>
                          </a:solidFill>
                          <a:effectLst/>
                          <a:latin typeface="+mn-lt"/>
                          <a:ea typeface="+mn-ea"/>
                          <a:cs typeface="+mn-cs"/>
                        </a:rPr>
                        <a:t>–</a:t>
                      </a:r>
                      <a:r>
                        <a:rPr lang="en-US" sz="1200" dirty="0"/>
                        <a:t>11</a:t>
                      </a:r>
                    </a:p>
                  </a:txBody>
                  <a:tcPr/>
                </a:tc>
                <a:extLst>
                  <a:ext uri="{0D108BD9-81ED-4DB2-BD59-A6C34878D82A}">
                    <a16:rowId xmlns:a16="http://schemas.microsoft.com/office/drawing/2014/main" val="2836027970"/>
                  </a:ext>
                </a:extLst>
              </a:tr>
            </a:tbl>
          </a:graphicData>
        </a:graphic>
      </p:graphicFrame>
      <p:sp>
        <p:nvSpPr>
          <p:cNvPr id="7" name="TextBox 6">
            <a:extLst>
              <a:ext uri="{FF2B5EF4-FFF2-40B4-BE49-F238E27FC236}">
                <a16:creationId xmlns:a16="http://schemas.microsoft.com/office/drawing/2014/main" id="{670E8C2C-B0AD-42BA-A07E-556FC1F1B7D5}"/>
              </a:ext>
            </a:extLst>
          </p:cNvPr>
          <p:cNvSpPr txBox="1"/>
          <p:nvPr/>
        </p:nvSpPr>
        <p:spPr>
          <a:xfrm>
            <a:off x="128628" y="5723372"/>
            <a:ext cx="8106052" cy="1015663"/>
          </a:xfrm>
          <a:prstGeom prst="rect">
            <a:avLst/>
          </a:prstGeom>
          <a:noFill/>
        </p:spPr>
        <p:txBody>
          <a:bodyPr wrap="square" rtlCol="0">
            <a:spAutoFit/>
          </a:bodyPr>
          <a:lstStyle/>
          <a:p>
            <a:r>
              <a:rPr lang="en-US" sz="1200" dirty="0"/>
              <a:t>*Students beginning Algebra I, Geometry, and/or Algebra II in the 2021–2022 school year may have taken different mathematics courses depending on their individual course pathways. The Start Strong Assessments for Algebra I and Geometry are based on the Grade 8 learning standards and, therefore, measure some of the same concepts. The Start Strong Assessment for Algebra 1 contains more items from the Grade 8 learning standards relevant to algebraic concepts, and the Start Strong Assessment for Geometry contains more items from the Grade 8 learning standards relevant to geometry concepts.</a:t>
            </a:r>
          </a:p>
        </p:txBody>
      </p:sp>
      <p:sp>
        <p:nvSpPr>
          <p:cNvPr id="3" name="Slide Number Placeholder 2">
            <a:extLst>
              <a:ext uri="{FF2B5EF4-FFF2-40B4-BE49-F238E27FC236}">
                <a16:creationId xmlns:a16="http://schemas.microsoft.com/office/drawing/2014/main" id="{F9C83AFC-1604-446A-9D12-65B03EBEBA9D}"/>
              </a:ext>
            </a:extLst>
          </p:cNvPr>
          <p:cNvSpPr>
            <a:spLocks noGrp="1"/>
          </p:cNvSpPr>
          <p:nvPr>
            <p:ph type="sldNum" sz="quarter" idx="12"/>
          </p:nvPr>
        </p:nvSpPr>
        <p:spPr/>
        <p:txBody>
          <a:bodyPr/>
          <a:lstStyle/>
          <a:p>
            <a:fld id="{356A72F1-C897-1647-9CE8-BFFB19418015}" type="slidenum">
              <a:rPr lang="en-US" smtClean="0"/>
              <a:pPr/>
              <a:t>4</a:t>
            </a:fld>
            <a:endParaRPr lang="en-US"/>
          </a:p>
        </p:txBody>
      </p:sp>
    </p:spTree>
    <p:extLst>
      <p:ext uri="{BB962C8B-B14F-4D97-AF65-F5344CB8AC3E}">
        <p14:creationId xmlns:p14="http://schemas.microsoft.com/office/powerpoint/2010/main" val="415787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000" cap="none" dirty="0">
                <a:solidFill>
                  <a:srgbClr val="FFFF00"/>
                </a:solidFill>
              </a:rPr>
              <a:t>Linden Public Schools</a:t>
            </a:r>
            <a:br>
              <a:rPr lang="en-US" sz="2000" cap="none" dirty="0"/>
            </a:br>
            <a:r>
              <a:rPr lang="en-US" sz="2000" cap="none" dirty="0"/>
              <a:t>Number of Students Tested </a:t>
            </a:r>
            <a:br>
              <a:rPr lang="en-US" sz="2000" cap="none" dirty="0"/>
            </a:br>
            <a:r>
              <a:rPr lang="en-US" sz="2000" cap="none" dirty="0"/>
              <a:t>Start Strong Fall 2021 Administrations</a:t>
            </a:r>
            <a:endParaRPr lang="en-US" sz="2000" b="1" cap="none" dirty="0"/>
          </a:p>
        </p:txBody>
      </p:sp>
      <p:graphicFrame>
        <p:nvGraphicFramePr>
          <p:cNvPr id="5" name="Content Placeholder 6"/>
          <p:cNvGraphicFramePr>
            <a:graphicFrameLocks/>
          </p:cNvGraphicFramePr>
          <p:nvPr>
            <p:extLst>
              <p:ext uri="{D42A27DB-BD31-4B8C-83A1-F6EECF244321}">
                <p14:modId xmlns:p14="http://schemas.microsoft.com/office/powerpoint/2010/main" val="3150010763"/>
              </p:ext>
            </p:extLst>
          </p:nvPr>
        </p:nvGraphicFramePr>
        <p:xfrm>
          <a:off x="182509" y="1674132"/>
          <a:ext cx="8778242" cy="4660214"/>
        </p:xfrm>
        <a:graphic>
          <a:graphicData uri="http://schemas.openxmlformats.org/drawingml/2006/table">
            <a:tbl>
              <a:tblPr firstRow="1" firstCol="1" bandRow="1">
                <a:tableStyleId>{5C22544A-7EE6-4342-B048-85BDC9FD1C3A}</a:tableStyleId>
              </a:tblPr>
              <a:tblGrid>
                <a:gridCol w="1210862">
                  <a:extLst>
                    <a:ext uri="{9D8B030D-6E8A-4147-A177-3AD203B41FA5}">
                      <a16:colId xmlns:a16="http://schemas.microsoft.com/office/drawing/2014/main" val="20000"/>
                    </a:ext>
                  </a:extLst>
                </a:gridCol>
                <a:gridCol w="1593669">
                  <a:extLst>
                    <a:ext uri="{9D8B030D-6E8A-4147-A177-3AD203B41FA5}">
                      <a16:colId xmlns:a16="http://schemas.microsoft.com/office/drawing/2014/main" val="20001"/>
                    </a:ext>
                  </a:extLst>
                </a:gridCol>
                <a:gridCol w="1384663">
                  <a:extLst>
                    <a:ext uri="{9D8B030D-6E8A-4147-A177-3AD203B41FA5}">
                      <a16:colId xmlns:a16="http://schemas.microsoft.com/office/drawing/2014/main" val="1446060792"/>
                    </a:ext>
                  </a:extLst>
                </a:gridCol>
                <a:gridCol w="1698171">
                  <a:extLst>
                    <a:ext uri="{9D8B030D-6E8A-4147-A177-3AD203B41FA5}">
                      <a16:colId xmlns:a16="http://schemas.microsoft.com/office/drawing/2014/main" val="2779202438"/>
                    </a:ext>
                  </a:extLst>
                </a:gridCol>
                <a:gridCol w="1250843">
                  <a:extLst>
                    <a:ext uri="{9D8B030D-6E8A-4147-A177-3AD203B41FA5}">
                      <a16:colId xmlns:a16="http://schemas.microsoft.com/office/drawing/2014/main" val="1283067285"/>
                    </a:ext>
                  </a:extLst>
                </a:gridCol>
                <a:gridCol w="1640034">
                  <a:extLst>
                    <a:ext uri="{9D8B030D-6E8A-4147-A177-3AD203B41FA5}">
                      <a16:colId xmlns:a16="http://schemas.microsoft.com/office/drawing/2014/main" val="2881916045"/>
                    </a:ext>
                  </a:extLst>
                </a:gridCol>
              </a:tblGrid>
              <a:tr h="761090">
                <a:tc>
                  <a:txBody>
                    <a:bodyPr/>
                    <a:lstStyle/>
                    <a:p>
                      <a:pPr algn="ctr"/>
                      <a:r>
                        <a:rPr lang="en-US" sz="1400">
                          <a:latin typeface="Calibri" panose="020F0502020204030204" pitchFamily="34" charset="0"/>
                          <a:cs typeface="Calibri" panose="020F0502020204030204" pitchFamily="34" charset="0"/>
                        </a:rPr>
                        <a:t>English Language Arts</a:t>
                      </a:r>
                    </a:p>
                  </a:txBody>
                  <a:tcPr marL="98268" marR="98268" marT="34290" marB="34290" anchor="ctr">
                    <a:solidFill>
                      <a:schemeClr val="tx2"/>
                    </a:solidFill>
                  </a:tcPr>
                </a:tc>
                <a:tc>
                  <a:txBody>
                    <a:bodyPr/>
                    <a:lstStyle/>
                    <a:p>
                      <a:pPr algn="ctr"/>
                      <a:r>
                        <a:rPr lang="en-US" sz="1400">
                          <a:latin typeface="Calibri" panose="020F0502020204030204" pitchFamily="34" charset="0"/>
                          <a:cs typeface="Calibri" panose="020F0502020204030204" pitchFamily="34" charset="0"/>
                        </a:rPr>
                        <a:t> Students Tested</a:t>
                      </a:r>
                    </a:p>
                  </a:txBody>
                  <a:tcPr marL="98268" marR="98268" marT="34290" marB="34290" anchor="ctr">
                    <a:solidFill>
                      <a:schemeClr val="tx2"/>
                    </a:solidFill>
                  </a:tcPr>
                </a:tc>
                <a:tc>
                  <a:txBody>
                    <a:bodyPr/>
                    <a:lstStyle/>
                    <a:p>
                      <a:pPr algn="ctr"/>
                      <a:r>
                        <a:rPr lang="en-US" sz="1400" dirty="0">
                          <a:latin typeface="Calibri" panose="020F0502020204030204" pitchFamily="34" charset="0"/>
                          <a:cs typeface="Calibri" panose="020F0502020204030204" pitchFamily="34" charset="0"/>
                        </a:rPr>
                        <a:t>Mathematics</a:t>
                      </a:r>
                    </a:p>
                  </a:txBody>
                  <a:tcPr marL="98268" marR="98268" marT="34290" marB="34290" anchor="ctr">
                    <a:solidFill>
                      <a:schemeClr val="tx2"/>
                    </a:solidFill>
                  </a:tcPr>
                </a:tc>
                <a:tc>
                  <a:txBody>
                    <a:bodyPr/>
                    <a:lstStyle/>
                    <a:p>
                      <a:pPr algn="ctr"/>
                      <a:r>
                        <a:rPr lang="en-US" sz="1400">
                          <a:latin typeface="Calibri" panose="020F0502020204030204" pitchFamily="34" charset="0"/>
                          <a:cs typeface="Calibri" panose="020F0502020204030204" pitchFamily="34" charset="0"/>
                        </a:rPr>
                        <a:t>Students Tested</a:t>
                      </a:r>
                    </a:p>
                  </a:txBody>
                  <a:tcPr marL="98268" marR="98268" marT="34290" marB="34290" anchor="ctr">
                    <a:solidFill>
                      <a:schemeClr val="tx2"/>
                    </a:solidFill>
                  </a:tcPr>
                </a:tc>
                <a:tc>
                  <a:txBody>
                    <a:bodyPr/>
                    <a:lstStyle/>
                    <a:p>
                      <a:pPr algn="ctr"/>
                      <a:r>
                        <a:rPr lang="en-US" sz="1400">
                          <a:solidFill>
                            <a:schemeClr val="bg1"/>
                          </a:solidFill>
                          <a:latin typeface="Calibri" panose="020F0502020204030204" pitchFamily="34" charset="0"/>
                          <a:cs typeface="Calibri" panose="020F0502020204030204" pitchFamily="34" charset="0"/>
                        </a:rPr>
                        <a:t>Science</a:t>
                      </a:r>
                    </a:p>
                  </a:txBody>
                  <a:tcPr marL="98268" marR="98268" marT="34290" marB="34290" anchor="ctr">
                    <a:solidFill>
                      <a:schemeClr val="tx2"/>
                    </a:solidFill>
                  </a:tcPr>
                </a:tc>
                <a:tc>
                  <a:txBody>
                    <a:bodyPr/>
                    <a:lstStyle/>
                    <a:p>
                      <a:pPr algn="ctr"/>
                      <a:r>
                        <a:rPr lang="en-US" sz="1400">
                          <a:latin typeface="Calibri" panose="020F0502020204030204" pitchFamily="34" charset="0"/>
                          <a:cs typeface="Calibri" panose="020F0502020204030204" pitchFamily="34" charset="0"/>
                        </a:rPr>
                        <a:t>Students Tested</a:t>
                      </a:r>
                    </a:p>
                  </a:txBody>
                  <a:tcPr marL="98268" marR="98268" marT="34290" marB="34290" anchor="ctr">
                    <a:solidFill>
                      <a:schemeClr val="tx2"/>
                    </a:solidFill>
                  </a:tcPr>
                </a:tc>
                <a:extLst>
                  <a:ext uri="{0D108BD9-81ED-4DB2-BD59-A6C34878D82A}">
                    <a16:rowId xmlns:a16="http://schemas.microsoft.com/office/drawing/2014/main" val="10001"/>
                  </a:ext>
                </a:extLst>
              </a:tr>
              <a:tr h="433236">
                <a:tc>
                  <a:txBody>
                    <a:bodyPr/>
                    <a:lstStyle/>
                    <a:p>
                      <a:pPr algn="ctr"/>
                      <a:r>
                        <a:rPr lang="en-US" sz="1400" b="1">
                          <a:latin typeface="Calibri" panose="020F0502020204030204" pitchFamily="34" charset="0"/>
                          <a:cs typeface="Calibri" panose="020F0502020204030204" pitchFamily="34" charset="0"/>
                        </a:rPr>
                        <a:t>ELA04</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420</a:t>
                      </a: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MAT04</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421</a:t>
                      </a:r>
                    </a:p>
                  </a:txBody>
                  <a:tcPr marL="98268" marR="98268" marT="34290" marB="34290"/>
                </a:tc>
                <a:tc>
                  <a:txBody>
                    <a:bodyPr/>
                    <a:lstStyle/>
                    <a:p>
                      <a:pPr algn="ctr"/>
                      <a:endParaRPr lang="en-US" sz="1400" b="1">
                        <a:solidFill>
                          <a:schemeClr val="bg1"/>
                        </a:solidFill>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a16="http://schemas.microsoft.com/office/drawing/2014/main" val="10003"/>
                  </a:ext>
                </a:extLst>
              </a:tr>
              <a:tr h="433236">
                <a:tc>
                  <a:txBody>
                    <a:bodyPr/>
                    <a:lstStyle/>
                    <a:p>
                      <a:pPr algn="ctr"/>
                      <a:r>
                        <a:rPr lang="en-US" sz="1400">
                          <a:latin typeface="Calibri" panose="020F0502020204030204" pitchFamily="34" charset="0"/>
                          <a:cs typeface="Calibri" panose="020F0502020204030204" pitchFamily="34" charset="0"/>
                        </a:rPr>
                        <a:t>ELA05</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418</a:t>
                      </a: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MAT05</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422</a:t>
                      </a:r>
                    </a:p>
                  </a:txBody>
                  <a:tcPr marL="98268" marR="98268" marT="34290" marB="34290"/>
                </a:tc>
                <a:tc>
                  <a:txBody>
                    <a:bodyPr/>
                    <a:lstStyle/>
                    <a:p>
                      <a:pPr algn="ctr"/>
                      <a:endParaRPr lang="en-US" sz="1400" b="1">
                        <a:solidFill>
                          <a:schemeClr val="bg1"/>
                        </a:solidFill>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a16="http://schemas.microsoft.com/office/drawing/2014/main" val="10004"/>
                  </a:ext>
                </a:extLst>
              </a:tr>
              <a:tr h="433236">
                <a:tc>
                  <a:txBody>
                    <a:bodyPr/>
                    <a:lstStyle/>
                    <a:p>
                      <a:pPr algn="ctr"/>
                      <a:r>
                        <a:rPr lang="en-US" sz="1400">
                          <a:latin typeface="Calibri" panose="020F0502020204030204" pitchFamily="34" charset="0"/>
                          <a:cs typeface="Calibri" panose="020F0502020204030204" pitchFamily="34" charset="0"/>
                        </a:rPr>
                        <a:t>ELA06</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459</a:t>
                      </a: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MAT06</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462</a:t>
                      </a:r>
                    </a:p>
                  </a:txBody>
                  <a:tcPr marL="98268" marR="98268" marT="34290" marB="34290"/>
                </a:tc>
                <a:tc>
                  <a:txBody>
                    <a:bodyPr/>
                    <a:lstStyle/>
                    <a:p>
                      <a:pPr algn="ctr"/>
                      <a:r>
                        <a:rPr lang="en-US" sz="1400" b="1" dirty="0">
                          <a:solidFill>
                            <a:schemeClr val="bg1"/>
                          </a:solidFill>
                          <a:latin typeface="Calibri" panose="020F0502020204030204" pitchFamily="34" charset="0"/>
                          <a:cs typeface="Calibri" panose="020F0502020204030204" pitchFamily="34" charset="0"/>
                        </a:rPr>
                        <a:t>SC06</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455</a:t>
                      </a:r>
                    </a:p>
                  </a:txBody>
                  <a:tcPr marL="98268" marR="98268" marT="34290" marB="34290"/>
                </a:tc>
                <a:extLst>
                  <a:ext uri="{0D108BD9-81ED-4DB2-BD59-A6C34878D82A}">
                    <a16:rowId xmlns:a16="http://schemas.microsoft.com/office/drawing/2014/main" val="10005"/>
                  </a:ext>
                </a:extLst>
              </a:tr>
              <a:tr h="433236">
                <a:tc>
                  <a:txBody>
                    <a:bodyPr/>
                    <a:lstStyle/>
                    <a:p>
                      <a:pPr algn="ctr"/>
                      <a:r>
                        <a:rPr lang="en-US" sz="1400">
                          <a:latin typeface="Calibri" panose="020F0502020204030204" pitchFamily="34" charset="0"/>
                          <a:cs typeface="Calibri" panose="020F0502020204030204" pitchFamily="34" charset="0"/>
                        </a:rPr>
                        <a:t>ELA07</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414</a:t>
                      </a: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MAT07</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416</a:t>
                      </a:r>
                    </a:p>
                  </a:txBody>
                  <a:tcPr marL="98268" marR="98268" marT="34290" marB="34290"/>
                </a:tc>
                <a:tc>
                  <a:txBody>
                    <a:bodyPr/>
                    <a:lstStyle/>
                    <a:p>
                      <a:pPr algn="ctr"/>
                      <a:endParaRPr lang="en-US" sz="1400" b="1" dirty="0">
                        <a:solidFill>
                          <a:schemeClr val="bg1"/>
                        </a:solidFill>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endParaRPr lang="en-US" sz="1400" dirty="0">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a16="http://schemas.microsoft.com/office/drawing/2014/main" val="10006"/>
                  </a:ext>
                </a:extLst>
              </a:tr>
              <a:tr h="433236">
                <a:tc>
                  <a:txBody>
                    <a:bodyPr/>
                    <a:lstStyle/>
                    <a:p>
                      <a:pPr algn="ctr"/>
                      <a:r>
                        <a:rPr lang="en-US" sz="1400">
                          <a:latin typeface="Calibri" panose="020F0502020204030204" pitchFamily="34" charset="0"/>
                          <a:cs typeface="Calibri" panose="020F0502020204030204" pitchFamily="34" charset="0"/>
                        </a:rPr>
                        <a:t>ELA08</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481</a:t>
                      </a: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MAT08</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379</a:t>
                      </a:r>
                    </a:p>
                  </a:txBody>
                  <a:tcPr marL="98268" marR="98268" marT="34290" marB="34290"/>
                </a:tc>
                <a:tc>
                  <a:txBody>
                    <a:bodyPr/>
                    <a:lstStyle/>
                    <a:p>
                      <a:pPr algn="ctr"/>
                      <a:endParaRPr lang="en-US" sz="1400" b="1" dirty="0">
                        <a:solidFill>
                          <a:schemeClr val="bg1"/>
                        </a:solidFill>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endParaRPr lang="en-US" sz="1400" dirty="0">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a16="http://schemas.microsoft.com/office/drawing/2014/main" val="10007"/>
                  </a:ext>
                </a:extLst>
              </a:tr>
              <a:tr h="433236">
                <a:tc>
                  <a:txBody>
                    <a:bodyPr/>
                    <a:lstStyle/>
                    <a:p>
                      <a:pPr algn="ctr"/>
                      <a:r>
                        <a:rPr lang="en-US" sz="1400">
                          <a:latin typeface="Calibri" panose="020F0502020204030204" pitchFamily="34" charset="0"/>
                          <a:cs typeface="Calibri" panose="020F0502020204030204" pitchFamily="34" charset="0"/>
                        </a:rPr>
                        <a:t>ELA09</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407</a:t>
                      </a: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Algebra I</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469</a:t>
                      </a:r>
                    </a:p>
                  </a:txBody>
                  <a:tcPr marL="98268" marR="98268" marT="34290" marB="34290"/>
                </a:tc>
                <a:tc>
                  <a:txBody>
                    <a:bodyPr/>
                    <a:lstStyle/>
                    <a:p>
                      <a:pPr algn="ctr"/>
                      <a:r>
                        <a:rPr lang="en-US" sz="1400" b="1" dirty="0">
                          <a:solidFill>
                            <a:schemeClr val="bg1"/>
                          </a:solidFill>
                          <a:latin typeface="Calibri" panose="020F0502020204030204" pitchFamily="34" charset="0"/>
                          <a:cs typeface="Calibri" panose="020F0502020204030204" pitchFamily="34" charset="0"/>
                        </a:rPr>
                        <a:t>SC09</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421</a:t>
                      </a:r>
                    </a:p>
                  </a:txBody>
                  <a:tcPr marL="98268" marR="98268" marT="34290" marB="34290"/>
                </a:tc>
                <a:extLst>
                  <a:ext uri="{0D108BD9-81ED-4DB2-BD59-A6C34878D82A}">
                    <a16:rowId xmlns:a16="http://schemas.microsoft.com/office/drawing/2014/main" val="10008"/>
                  </a:ext>
                </a:extLst>
              </a:tr>
              <a:tr h="433236">
                <a:tc>
                  <a:txBody>
                    <a:bodyPr/>
                    <a:lstStyle/>
                    <a:p>
                      <a:pPr algn="ctr"/>
                      <a:r>
                        <a:rPr lang="en-US" sz="1400">
                          <a:latin typeface="Calibri" panose="020F0502020204030204" pitchFamily="34" charset="0"/>
                          <a:cs typeface="Calibri" panose="020F0502020204030204" pitchFamily="34" charset="0"/>
                        </a:rPr>
                        <a:t>ELA10</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442</a:t>
                      </a: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Geometry</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452</a:t>
                      </a:r>
                    </a:p>
                  </a:txBody>
                  <a:tcPr marL="98268" marR="98268" marT="34290" marB="34290"/>
                </a:tc>
                <a:tc>
                  <a:txBody>
                    <a:bodyPr/>
                    <a:lstStyle/>
                    <a:p>
                      <a:pPr algn="ctr"/>
                      <a:endParaRPr lang="en-US" sz="1400" b="1" dirty="0">
                        <a:solidFill>
                          <a:schemeClr val="bg1"/>
                        </a:solidFill>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endParaRPr lang="en-US" sz="1400" dirty="0">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a16="http://schemas.microsoft.com/office/drawing/2014/main" val="10009"/>
                  </a:ext>
                </a:extLst>
              </a:tr>
              <a:tr h="433236">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Algebra II</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309</a:t>
                      </a: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SC12</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411</a:t>
                      </a:r>
                    </a:p>
                  </a:txBody>
                  <a:tcPr marL="98268" marR="98268" marT="34290" marB="34290"/>
                </a:tc>
                <a:extLst>
                  <a:ext uri="{0D108BD9-81ED-4DB2-BD59-A6C34878D82A}">
                    <a16:rowId xmlns:a16="http://schemas.microsoft.com/office/drawing/2014/main" val="2841473240"/>
                  </a:ext>
                </a:extLst>
              </a:tr>
              <a:tr h="433236">
                <a:tc>
                  <a:txBody>
                    <a:bodyPr/>
                    <a:lstStyle/>
                    <a:p>
                      <a:pPr algn="ctr"/>
                      <a:r>
                        <a:rPr lang="en-US" sz="1400">
                          <a:latin typeface="Calibri" panose="020F0502020204030204" pitchFamily="34" charset="0"/>
                          <a:cs typeface="Calibri" panose="020F0502020204030204" pitchFamily="34" charset="0"/>
                        </a:rPr>
                        <a:t>Total</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3,041</a:t>
                      </a: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Total</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3,330</a:t>
                      </a:r>
                    </a:p>
                  </a:txBody>
                  <a:tcPr marL="98268" marR="98268" marT="34290" marB="34290"/>
                </a:tc>
                <a:tc>
                  <a:txBody>
                    <a:bodyPr/>
                    <a:lstStyle/>
                    <a:p>
                      <a:pPr algn="ctr"/>
                      <a:r>
                        <a:rPr lang="en-US" sz="1400" b="1">
                          <a:solidFill>
                            <a:schemeClr val="bg1"/>
                          </a:solidFill>
                          <a:latin typeface="Calibri" panose="020F0502020204030204" pitchFamily="34" charset="0"/>
                          <a:cs typeface="Calibri" panose="020F0502020204030204" pitchFamily="34" charset="0"/>
                        </a:rPr>
                        <a:t>Total</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1,287</a:t>
                      </a:r>
                    </a:p>
                  </a:txBody>
                  <a:tcPr marL="98268" marR="98268" marT="34290" marB="34290"/>
                </a:tc>
                <a:extLst>
                  <a:ext uri="{0D108BD9-81ED-4DB2-BD59-A6C34878D82A}">
                    <a16:rowId xmlns:a16="http://schemas.microsoft.com/office/drawing/2014/main" val="10011"/>
                  </a:ext>
                </a:extLst>
              </a:tr>
            </a:tbl>
          </a:graphicData>
        </a:graphic>
      </p:graphicFrame>
      <p:sp>
        <p:nvSpPr>
          <p:cNvPr id="6" name="TextBox 5"/>
          <p:cNvSpPr txBox="1"/>
          <p:nvPr/>
        </p:nvSpPr>
        <p:spPr>
          <a:xfrm>
            <a:off x="609600" y="6396116"/>
            <a:ext cx="7625080" cy="276999"/>
          </a:xfrm>
          <a:prstGeom prst="rect">
            <a:avLst/>
          </a:prstGeom>
          <a:noFill/>
        </p:spPr>
        <p:txBody>
          <a:bodyPr wrap="square" rtlCol="0">
            <a:spAutoFit/>
          </a:bodyPr>
          <a:lstStyle/>
          <a:p>
            <a:r>
              <a:rPr lang="en-US" sz="1200" dirty="0"/>
              <a:t>Note: “Students Tested” represents individual valid test scores for English Language Arts, Mathematics and Science</a:t>
            </a:r>
          </a:p>
        </p:txBody>
      </p:sp>
      <p:sp>
        <p:nvSpPr>
          <p:cNvPr id="3" name="Slide Number Placeholder 2"/>
          <p:cNvSpPr>
            <a:spLocks noGrp="1"/>
          </p:cNvSpPr>
          <p:nvPr>
            <p:ph type="sldNum" sz="quarter" idx="12"/>
          </p:nvPr>
        </p:nvSpPr>
        <p:spPr/>
        <p:txBody>
          <a:bodyPr/>
          <a:lstStyle/>
          <a:p>
            <a:fld id="{356A72F1-C897-1647-9CE8-BFFB19418015}" type="slidenum">
              <a:rPr lang="en-US" smtClean="0"/>
              <a:pPr/>
              <a:t>5</a:t>
            </a:fld>
            <a:endParaRPr lang="en-US"/>
          </a:p>
        </p:txBody>
      </p:sp>
    </p:spTree>
    <p:extLst>
      <p:ext uri="{BB962C8B-B14F-4D97-AF65-F5344CB8AC3E}">
        <p14:creationId xmlns:p14="http://schemas.microsoft.com/office/powerpoint/2010/main" val="94571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3"/>
          <p:cNvSpPr>
            <a:spLocks noGrp="1"/>
          </p:cNvSpPr>
          <p:nvPr>
            <p:ph type="title"/>
          </p:nvPr>
        </p:nvSpPr>
        <p:spPr/>
        <p:txBody>
          <a:bodyPr/>
          <a:lstStyle/>
          <a:p>
            <a:r>
              <a:rPr lang="en-US" sz="2000" cap="none" dirty="0">
                <a:solidFill>
                  <a:srgbClr val="FFFF00"/>
                </a:solidFill>
              </a:rPr>
              <a:t>Linden Public Schools</a:t>
            </a:r>
            <a:br>
              <a:rPr lang="en-US" sz="2000" cap="none" dirty="0"/>
            </a:br>
            <a:r>
              <a:rPr lang="en-US" sz="2000" cap="none" dirty="0"/>
              <a:t>Start Strong Fall 2021 Administrations</a:t>
            </a:r>
            <a:br>
              <a:rPr lang="en-US" sz="2000" cap="none" dirty="0"/>
            </a:br>
            <a:r>
              <a:rPr lang="en-US" sz="2000" b="1" cap="none" dirty="0"/>
              <a:t>English Language Arts – Support Levels</a:t>
            </a:r>
          </a:p>
        </p:txBody>
      </p:sp>
      <p:graphicFrame>
        <p:nvGraphicFramePr>
          <p:cNvPr id="34" name="Table 33"/>
          <p:cNvGraphicFramePr>
            <a:graphicFrameLocks noGrp="1"/>
          </p:cNvGraphicFramePr>
          <p:nvPr>
            <p:extLst>
              <p:ext uri="{D42A27DB-BD31-4B8C-83A1-F6EECF244321}">
                <p14:modId xmlns:p14="http://schemas.microsoft.com/office/powerpoint/2010/main" val="880664088"/>
              </p:ext>
            </p:extLst>
          </p:nvPr>
        </p:nvGraphicFramePr>
        <p:xfrm>
          <a:off x="132589" y="1599329"/>
          <a:ext cx="8846304" cy="4636008"/>
        </p:xfrm>
        <a:graphic>
          <a:graphicData uri="http://schemas.openxmlformats.org/drawingml/2006/table">
            <a:tbl>
              <a:tblPr firstRow="1" firstCol="1" bandRow="1">
                <a:tableStyleId>{5C22544A-7EE6-4342-B048-85BDC9FD1C3A}</a:tableStyleId>
              </a:tblPr>
              <a:tblGrid>
                <a:gridCol w="1559124">
                  <a:extLst>
                    <a:ext uri="{9D8B030D-6E8A-4147-A177-3AD203B41FA5}">
                      <a16:colId xmlns:a16="http://schemas.microsoft.com/office/drawing/2014/main" val="20000"/>
                    </a:ext>
                  </a:extLst>
                </a:gridCol>
                <a:gridCol w="1214530">
                  <a:extLst>
                    <a:ext uri="{9D8B030D-6E8A-4147-A177-3AD203B41FA5}">
                      <a16:colId xmlns:a16="http://schemas.microsoft.com/office/drawing/2014/main" val="20011"/>
                    </a:ext>
                  </a:extLst>
                </a:gridCol>
                <a:gridCol w="1214530">
                  <a:extLst>
                    <a:ext uri="{9D8B030D-6E8A-4147-A177-3AD203B41FA5}">
                      <a16:colId xmlns:a16="http://schemas.microsoft.com/office/drawing/2014/main" val="20012"/>
                    </a:ext>
                  </a:extLst>
                </a:gridCol>
                <a:gridCol w="1214530">
                  <a:extLst>
                    <a:ext uri="{9D8B030D-6E8A-4147-A177-3AD203B41FA5}">
                      <a16:colId xmlns:a16="http://schemas.microsoft.com/office/drawing/2014/main" val="20013"/>
                    </a:ext>
                  </a:extLst>
                </a:gridCol>
                <a:gridCol w="1214530">
                  <a:extLst>
                    <a:ext uri="{9D8B030D-6E8A-4147-A177-3AD203B41FA5}">
                      <a16:colId xmlns:a16="http://schemas.microsoft.com/office/drawing/2014/main" val="20014"/>
                    </a:ext>
                  </a:extLst>
                </a:gridCol>
                <a:gridCol w="1214530">
                  <a:extLst>
                    <a:ext uri="{9D8B030D-6E8A-4147-A177-3AD203B41FA5}">
                      <a16:colId xmlns:a16="http://schemas.microsoft.com/office/drawing/2014/main" val="20015"/>
                    </a:ext>
                  </a:extLst>
                </a:gridCol>
                <a:gridCol w="1214530">
                  <a:extLst>
                    <a:ext uri="{9D8B030D-6E8A-4147-A177-3AD203B41FA5}">
                      <a16:colId xmlns:a16="http://schemas.microsoft.com/office/drawing/2014/main" val="2364039972"/>
                    </a:ext>
                  </a:extLst>
                </a:gridCol>
              </a:tblGrid>
              <a:tr h="948219">
                <a:tc>
                  <a:txBody>
                    <a:bodyPr/>
                    <a:lstStyle/>
                    <a:p>
                      <a:pPr marL="0" marR="0" algn="ctr">
                        <a:lnSpc>
                          <a:spcPct val="106000"/>
                        </a:lnSpc>
                        <a:spcBef>
                          <a:spcPts val="0"/>
                        </a:spcBef>
                        <a:spcAft>
                          <a:spcPts val="800"/>
                        </a:spcAft>
                      </a:pPr>
                      <a:r>
                        <a:rPr lang="en-US" sz="1200">
                          <a:effectLst/>
                        </a:rPr>
                        <a:t>Grade</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dirty="0">
                          <a:effectLst/>
                          <a:latin typeface="+mj-lt"/>
                          <a:ea typeface="Calibri" panose="020F0502020204030204" pitchFamily="34" charset="0"/>
                          <a:cs typeface="Times New Roman" panose="02020603050405020304" pitchFamily="18" charset="0"/>
                        </a:rPr>
                        <a:t>More Support Needed</a:t>
                      </a:r>
                    </a:p>
                    <a:p>
                      <a:pPr marL="0" marR="0" algn="ctr">
                        <a:lnSpc>
                          <a:spcPct val="100000"/>
                        </a:lnSpc>
                        <a:spcBef>
                          <a:spcPts val="0"/>
                        </a:spcBef>
                        <a:spcAft>
                          <a:spcPts val="0"/>
                        </a:spcAft>
                      </a:pPr>
                      <a:r>
                        <a:rPr lang="en-US" sz="1200" kern="1200" dirty="0">
                          <a:effectLst/>
                          <a:latin typeface="+mj-lt"/>
                          <a:ea typeface="Calibri" panose="020F0502020204030204" pitchFamily="34" charset="0"/>
                          <a:cs typeface="Times New Roman" panose="02020603050405020304" pitchFamily="18" charset="0"/>
                        </a:rPr>
                        <a:t>(Count)</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More Support Needed</a:t>
                      </a:r>
                    </a:p>
                    <a:p>
                      <a:pPr marL="0" marR="0" algn="ctr">
                        <a:lnSpc>
                          <a:spcPct val="100000"/>
                        </a:lnSpc>
                        <a:spcBef>
                          <a:spcPts val="0"/>
                        </a:spcBef>
                        <a:spcAft>
                          <a:spcPts val="0"/>
                        </a:spcAft>
                      </a:pPr>
                      <a:r>
                        <a:rPr lang="en-US" sz="1200" b="1" kern="1200">
                          <a:effectLst/>
                          <a:latin typeface="+mj-lt"/>
                          <a:ea typeface="Calibri" panose="020F0502020204030204" pitchFamily="34" charset="0"/>
                          <a:cs typeface="Times New Roman" panose="02020603050405020304" pitchFamily="18" charset="0"/>
                        </a:rPr>
                        <a:t>(Percentage)</a:t>
                      </a: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algn="ctr">
                        <a:lnSpc>
                          <a:spcPct val="100000"/>
                        </a:lnSpc>
                        <a:spcBef>
                          <a:spcPts val="0"/>
                        </a:spcBef>
                        <a:spcAft>
                          <a:spcPts val="0"/>
                        </a:spcAft>
                      </a:pPr>
                      <a:r>
                        <a:rPr lang="en-US" sz="1200" kern="1200">
                          <a:effectLst/>
                        </a:rPr>
                        <a:t>Some Support Needed</a:t>
                      </a:r>
                    </a:p>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(Count)</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Some Support Needed</a:t>
                      </a:r>
                    </a:p>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(Percentage)</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Less Support Needed</a:t>
                      </a:r>
                    </a:p>
                    <a:p>
                      <a:pPr marL="0" marR="0" algn="ctr">
                        <a:lnSpc>
                          <a:spcPct val="100000"/>
                        </a:lnSpc>
                        <a:spcBef>
                          <a:spcPts val="0"/>
                        </a:spcBef>
                        <a:spcAft>
                          <a:spcPts val="0"/>
                        </a:spcAft>
                      </a:pPr>
                      <a:r>
                        <a:rPr lang="en-US" sz="1200" kern="1200">
                          <a:effectLst/>
                        </a:rPr>
                        <a:t>(Count) </a:t>
                      </a: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a:effectLst/>
                        </a:rPr>
                        <a:t>Less Support Needed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a:effectLst/>
                          <a:latin typeface="+mj-lt"/>
                          <a:ea typeface="Calibri" panose="020F0502020204030204" pitchFamily="34" charset="0"/>
                          <a:cs typeface="Times New Roman" panose="02020603050405020304" pitchFamily="18" charset="0"/>
                        </a:rPr>
                        <a:t>(Percentage)</a:t>
                      </a:r>
                      <a:endParaRPr lang="en-US" sz="120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extLst>
                  <a:ext uri="{0D108BD9-81ED-4DB2-BD59-A6C34878D82A}">
                    <a16:rowId xmlns:a16="http://schemas.microsoft.com/office/drawing/2014/main" val="10001"/>
                  </a:ext>
                </a:extLst>
              </a:tr>
              <a:tr h="530650">
                <a:tc>
                  <a:txBody>
                    <a:bodyPr/>
                    <a:lstStyle/>
                    <a:p>
                      <a:pPr marL="0" marR="0" algn="ctr">
                        <a:lnSpc>
                          <a:spcPct val="106000"/>
                        </a:lnSpc>
                        <a:spcBef>
                          <a:spcPts val="0"/>
                        </a:spcBef>
                        <a:spcAft>
                          <a:spcPts val="800"/>
                        </a:spcAft>
                      </a:pPr>
                      <a:r>
                        <a:rPr lang="en-US" sz="1200" kern="1200">
                          <a:effectLst/>
                        </a:rPr>
                        <a:t>4</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213</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50.7%</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100</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23.8%</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107</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25.5%</a:t>
                      </a:r>
                    </a:p>
                  </a:txBody>
                  <a:tcPr marL="7321" marR="7321" marT="7321" marB="0" anchor="ctr"/>
                </a:tc>
                <a:extLst>
                  <a:ext uri="{0D108BD9-81ED-4DB2-BD59-A6C34878D82A}">
                    <a16:rowId xmlns:a16="http://schemas.microsoft.com/office/drawing/2014/main" val="10003"/>
                  </a:ext>
                </a:extLst>
              </a:tr>
              <a:tr h="521196">
                <a:tc>
                  <a:txBody>
                    <a:bodyPr/>
                    <a:lstStyle/>
                    <a:p>
                      <a:pPr marL="0" marR="0" algn="ctr">
                        <a:lnSpc>
                          <a:spcPct val="106000"/>
                        </a:lnSpc>
                        <a:spcBef>
                          <a:spcPts val="0"/>
                        </a:spcBef>
                        <a:spcAft>
                          <a:spcPts val="800"/>
                        </a:spcAft>
                      </a:pPr>
                      <a:r>
                        <a:rPr lang="en-US" sz="1200" kern="1200" dirty="0">
                          <a:effectLst/>
                        </a:rPr>
                        <a:t>5</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125</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29.9%</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137</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32.8%</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156</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37.3%</a:t>
                      </a:r>
                    </a:p>
                  </a:txBody>
                  <a:tcPr marL="7321" marR="7321" marT="7321" marB="0" anchor="ctr"/>
                </a:tc>
                <a:extLst>
                  <a:ext uri="{0D108BD9-81ED-4DB2-BD59-A6C34878D82A}">
                    <a16:rowId xmlns:a16="http://schemas.microsoft.com/office/drawing/2014/main" val="10004"/>
                  </a:ext>
                </a:extLst>
              </a:tr>
              <a:tr h="530650">
                <a:tc>
                  <a:txBody>
                    <a:bodyPr/>
                    <a:lstStyle/>
                    <a:p>
                      <a:pPr marL="0" marR="0" algn="ctr">
                        <a:lnSpc>
                          <a:spcPct val="106000"/>
                        </a:lnSpc>
                        <a:spcBef>
                          <a:spcPts val="0"/>
                        </a:spcBef>
                        <a:spcAft>
                          <a:spcPts val="800"/>
                        </a:spcAft>
                      </a:pPr>
                      <a:r>
                        <a:rPr lang="en-US" sz="1200" kern="1200" dirty="0">
                          <a:effectLst/>
                        </a:rPr>
                        <a:t>6</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188</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41.0%</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131</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28.5%</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140</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30.5%</a:t>
                      </a:r>
                    </a:p>
                  </a:txBody>
                  <a:tcPr marL="7321" marR="7321" marT="7321" marB="0" anchor="ctr"/>
                </a:tc>
                <a:extLst>
                  <a:ext uri="{0D108BD9-81ED-4DB2-BD59-A6C34878D82A}">
                    <a16:rowId xmlns:a16="http://schemas.microsoft.com/office/drawing/2014/main" val="10005"/>
                  </a:ext>
                </a:extLst>
              </a:tr>
              <a:tr h="530650">
                <a:tc>
                  <a:txBody>
                    <a:bodyPr/>
                    <a:lstStyle/>
                    <a:p>
                      <a:pPr marL="0" marR="0" algn="ctr">
                        <a:lnSpc>
                          <a:spcPct val="106000"/>
                        </a:lnSpc>
                        <a:spcBef>
                          <a:spcPts val="0"/>
                        </a:spcBef>
                        <a:spcAft>
                          <a:spcPts val="800"/>
                        </a:spcAft>
                      </a:pPr>
                      <a:r>
                        <a:rPr lang="en-US" sz="1200" kern="1200" dirty="0">
                          <a:effectLst/>
                        </a:rPr>
                        <a:t>7</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126</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30.4%</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126</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30.4%</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162</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39.1%</a:t>
                      </a:r>
                    </a:p>
                  </a:txBody>
                  <a:tcPr marL="7321" marR="7321" marT="7321" marB="0" anchor="ctr"/>
                </a:tc>
                <a:extLst>
                  <a:ext uri="{0D108BD9-81ED-4DB2-BD59-A6C34878D82A}">
                    <a16:rowId xmlns:a16="http://schemas.microsoft.com/office/drawing/2014/main" val="10006"/>
                  </a:ext>
                </a:extLst>
              </a:tr>
              <a:tr h="530650">
                <a:tc>
                  <a:txBody>
                    <a:bodyPr/>
                    <a:lstStyle/>
                    <a:p>
                      <a:pPr marL="0" marR="0" algn="ctr">
                        <a:lnSpc>
                          <a:spcPct val="106000"/>
                        </a:lnSpc>
                        <a:spcBef>
                          <a:spcPts val="0"/>
                        </a:spcBef>
                        <a:spcAft>
                          <a:spcPts val="800"/>
                        </a:spcAft>
                      </a:pPr>
                      <a:r>
                        <a:rPr lang="en-US" sz="1200" kern="1200" dirty="0">
                          <a:effectLst/>
                        </a:rPr>
                        <a:t>8</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166</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34.5%</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109</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22.7%</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206</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42.8%</a:t>
                      </a:r>
                    </a:p>
                  </a:txBody>
                  <a:tcPr marL="7321" marR="7321" marT="7321" marB="0" anchor="ctr"/>
                </a:tc>
                <a:extLst>
                  <a:ext uri="{0D108BD9-81ED-4DB2-BD59-A6C34878D82A}">
                    <a16:rowId xmlns:a16="http://schemas.microsoft.com/office/drawing/2014/main" val="10007"/>
                  </a:ext>
                </a:extLst>
              </a:tr>
              <a:tr h="513343">
                <a:tc>
                  <a:txBody>
                    <a:bodyPr/>
                    <a:lstStyle/>
                    <a:p>
                      <a:pPr marL="0" marR="0" algn="ctr">
                        <a:lnSpc>
                          <a:spcPct val="106000"/>
                        </a:lnSpc>
                        <a:spcBef>
                          <a:spcPts val="0"/>
                        </a:spcBef>
                        <a:spcAft>
                          <a:spcPts val="800"/>
                        </a:spcAft>
                      </a:pPr>
                      <a:r>
                        <a:rPr lang="en-US" sz="1200" kern="1200" dirty="0">
                          <a:effectLst/>
                        </a:rPr>
                        <a:t>9</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164</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40.3%</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62</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15.2%</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181</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44.5%</a:t>
                      </a:r>
                    </a:p>
                  </a:txBody>
                  <a:tcPr marL="7321" marR="7321" marT="7321" marB="0" anchor="ctr"/>
                </a:tc>
                <a:extLst>
                  <a:ext uri="{0D108BD9-81ED-4DB2-BD59-A6C34878D82A}">
                    <a16:rowId xmlns:a16="http://schemas.microsoft.com/office/drawing/2014/main" val="10008"/>
                  </a:ext>
                </a:extLst>
              </a:tr>
              <a:tr h="530650">
                <a:tc>
                  <a:txBody>
                    <a:bodyPr/>
                    <a:lstStyle/>
                    <a:p>
                      <a:pPr marL="0" marR="0" algn="ctr">
                        <a:lnSpc>
                          <a:spcPct val="106000"/>
                        </a:lnSpc>
                        <a:spcBef>
                          <a:spcPts val="0"/>
                        </a:spcBef>
                        <a:spcAft>
                          <a:spcPts val="800"/>
                        </a:spcAft>
                      </a:pPr>
                      <a:r>
                        <a:rPr lang="en-US" sz="1200" kern="1200" dirty="0">
                          <a:effectLst/>
                        </a:rPr>
                        <a:t>10</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149</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33.7%</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90</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20.4%</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203</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45.9%</a:t>
                      </a:r>
                    </a:p>
                  </a:txBody>
                  <a:tcPr marL="7321" marR="7321" marT="7321" marB="0" anchor="ctr"/>
                </a:tc>
                <a:extLst>
                  <a:ext uri="{0D108BD9-81ED-4DB2-BD59-A6C34878D82A}">
                    <a16:rowId xmlns:a16="http://schemas.microsoft.com/office/drawing/2014/main" val="10009"/>
                  </a:ext>
                </a:extLst>
              </a:tr>
            </a:tbl>
          </a:graphicData>
        </a:graphic>
      </p:graphicFrame>
      <p:sp>
        <p:nvSpPr>
          <p:cNvPr id="3" name="Slide Number Placeholder 2"/>
          <p:cNvSpPr>
            <a:spLocks noGrp="1"/>
          </p:cNvSpPr>
          <p:nvPr>
            <p:ph type="sldNum" sz="quarter" idx="12"/>
          </p:nvPr>
        </p:nvSpPr>
        <p:spPr>
          <a:xfrm>
            <a:off x="8545626" y="6425243"/>
            <a:ext cx="433267" cy="274320"/>
          </a:xfrm>
        </p:spPr>
        <p:txBody>
          <a:bodyPr/>
          <a:lstStyle/>
          <a:p>
            <a:fld id="{356A72F1-C897-1647-9CE8-BFFB19418015}" type="slidenum">
              <a:rPr lang="en-US" smtClean="0"/>
              <a:pPr/>
              <a:t>6</a:t>
            </a:fld>
            <a:endParaRPr lang="en-US"/>
          </a:p>
        </p:txBody>
      </p:sp>
    </p:spTree>
    <p:extLst>
      <p:ext uri="{BB962C8B-B14F-4D97-AF65-F5344CB8AC3E}">
        <p14:creationId xmlns:p14="http://schemas.microsoft.com/office/powerpoint/2010/main" val="2909866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3"/>
          <p:cNvSpPr>
            <a:spLocks noGrp="1"/>
          </p:cNvSpPr>
          <p:nvPr>
            <p:ph type="title"/>
          </p:nvPr>
        </p:nvSpPr>
        <p:spPr/>
        <p:txBody>
          <a:bodyPr/>
          <a:lstStyle/>
          <a:p>
            <a:r>
              <a:rPr lang="en-US" sz="2000" cap="none" dirty="0">
                <a:solidFill>
                  <a:srgbClr val="FFFF00"/>
                </a:solidFill>
              </a:rPr>
              <a:t>Linden Public Schools</a:t>
            </a:r>
            <a:br>
              <a:rPr lang="en-US" sz="2000" cap="none" dirty="0"/>
            </a:br>
            <a:r>
              <a:rPr lang="en-US" sz="2000" cap="none" dirty="0"/>
              <a:t>Start Strong Fall 2021 Administrations</a:t>
            </a:r>
            <a:br>
              <a:rPr lang="en-US" sz="2000" cap="none" dirty="0"/>
            </a:br>
            <a:r>
              <a:rPr lang="en-US" sz="2000" b="1" cap="none" dirty="0"/>
              <a:t>Mathematics – Support Levels</a:t>
            </a:r>
          </a:p>
        </p:txBody>
      </p:sp>
      <p:graphicFrame>
        <p:nvGraphicFramePr>
          <p:cNvPr id="34" name="Table 33"/>
          <p:cNvGraphicFramePr>
            <a:graphicFrameLocks noGrp="1"/>
          </p:cNvGraphicFramePr>
          <p:nvPr>
            <p:extLst>
              <p:ext uri="{D42A27DB-BD31-4B8C-83A1-F6EECF244321}">
                <p14:modId xmlns:p14="http://schemas.microsoft.com/office/powerpoint/2010/main" val="3021203108"/>
              </p:ext>
            </p:extLst>
          </p:nvPr>
        </p:nvGraphicFramePr>
        <p:xfrm>
          <a:off x="132589" y="1599329"/>
          <a:ext cx="8846304" cy="4740509"/>
        </p:xfrm>
        <a:graphic>
          <a:graphicData uri="http://schemas.openxmlformats.org/drawingml/2006/table">
            <a:tbl>
              <a:tblPr firstRow="1" firstCol="1" bandRow="1">
                <a:tableStyleId>{5C22544A-7EE6-4342-B048-85BDC9FD1C3A}</a:tableStyleId>
              </a:tblPr>
              <a:tblGrid>
                <a:gridCol w="1559124">
                  <a:extLst>
                    <a:ext uri="{9D8B030D-6E8A-4147-A177-3AD203B41FA5}">
                      <a16:colId xmlns:a16="http://schemas.microsoft.com/office/drawing/2014/main" val="20000"/>
                    </a:ext>
                  </a:extLst>
                </a:gridCol>
                <a:gridCol w="1214530">
                  <a:extLst>
                    <a:ext uri="{9D8B030D-6E8A-4147-A177-3AD203B41FA5}">
                      <a16:colId xmlns:a16="http://schemas.microsoft.com/office/drawing/2014/main" val="20011"/>
                    </a:ext>
                  </a:extLst>
                </a:gridCol>
                <a:gridCol w="1214530">
                  <a:extLst>
                    <a:ext uri="{9D8B030D-6E8A-4147-A177-3AD203B41FA5}">
                      <a16:colId xmlns:a16="http://schemas.microsoft.com/office/drawing/2014/main" val="20012"/>
                    </a:ext>
                  </a:extLst>
                </a:gridCol>
                <a:gridCol w="1214530">
                  <a:extLst>
                    <a:ext uri="{9D8B030D-6E8A-4147-A177-3AD203B41FA5}">
                      <a16:colId xmlns:a16="http://schemas.microsoft.com/office/drawing/2014/main" val="20013"/>
                    </a:ext>
                  </a:extLst>
                </a:gridCol>
                <a:gridCol w="1214530">
                  <a:extLst>
                    <a:ext uri="{9D8B030D-6E8A-4147-A177-3AD203B41FA5}">
                      <a16:colId xmlns:a16="http://schemas.microsoft.com/office/drawing/2014/main" val="20014"/>
                    </a:ext>
                  </a:extLst>
                </a:gridCol>
                <a:gridCol w="1214530">
                  <a:extLst>
                    <a:ext uri="{9D8B030D-6E8A-4147-A177-3AD203B41FA5}">
                      <a16:colId xmlns:a16="http://schemas.microsoft.com/office/drawing/2014/main" val="20015"/>
                    </a:ext>
                  </a:extLst>
                </a:gridCol>
                <a:gridCol w="1214530">
                  <a:extLst>
                    <a:ext uri="{9D8B030D-6E8A-4147-A177-3AD203B41FA5}">
                      <a16:colId xmlns:a16="http://schemas.microsoft.com/office/drawing/2014/main" val="2364039972"/>
                    </a:ext>
                  </a:extLst>
                </a:gridCol>
              </a:tblGrid>
              <a:tr h="870009">
                <a:tc>
                  <a:txBody>
                    <a:bodyPr/>
                    <a:lstStyle/>
                    <a:p>
                      <a:pPr marL="0" marR="0" algn="ctr">
                        <a:lnSpc>
                          <a:spcPct val="106000"/>
                        </a:lnSpc>
                        <a:spcBef>
                          <a:spcPts val="0"/>
                        </a:spcBef>
                        <a:spcAft>
                          <a:spcPts val="800"/>
                        </a:spcAft>
                      </a:pPr>
                      <a:r>
                        <a:rPr lang="en-US" sz="1200">
                          <a:effectLst/>
                        </a:rPr>
                        <a:t>Grade</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More Support Needed</a:t>
                      </a:r>
                    </a:p>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(Count)</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More Support Needed</a:t>
                      </a:r>
                    </a:p>
                    <a:p>
                      <a:pPr marL="0" marR="0" algn="ctr">
                        <a:lnSpc>
                          <a:spcPct val="100000"/>
                        </a:lnSpc>
                        <a:spcBef>
                          <a:spcPts val="0"/>
                        </a:spcBef>
                        <a:spcAft>
                          <a:spcPts val="0"/>
                        </a:spcAft>
                      </a:pPr>
                      <a:r>
                        <a:rPr lang="en-US" sz="1200" b="1" kern="1200">
                          <a:effectLst/>
                          <a:latin typeface="+mj-lt"/>
                          <a:ea typeface="Calibri" panose="020F0502020204030204" pitchFamily="34" charset="0"/>
                          <a:cs typeface="Times New Roman" panose="02020603050405020304" pitchFamily="18" charset="0"/>
                        </a:rPr>
                        <a:t>(Percentage)</a:t>
                      </a: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algn="ctr">
                        <a:lnSpc>
                          <a:spcPct val="100000"/>
                        </a:lnSpc>
                        <a:spcBef>
                          <a:spcPts val="0"/>
                        </a:spcBef>
                        <a:spcAft>
                          <a:spcPts val="0"/>
                        </a:spcAft>
                      </a:pPr>
                      <a:r>
                        <a:rPr lang="en-US" sz="1200" kern="1200">
                          <a:effectLst/>
                        </a:rPr>
                        <a:t>Some Support Needed</a:t>
                      </a:r>
                    </a:p>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(Count)</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dirty="0">
                          <a:effectLst/>
                        </a:rPr>
                        <a:t>Some Support Needed</a:t>
                      </a:r>
                    </a:p>
                    <a:p>
                      <a:pPr marL="0" marR="0" algn="ctr">
                        <a:lnSpc>
                          <a:spcPct val="100000"/>
                        </a:lnSpc>
                        <a:spcBef>
                          <a:spcPts val="0"/>
                        </a:spcBef>
                        <a:spcAft>
                          <a:spcPts val="0"/>
                        </a:spcAft>
                      </a:pPr>
                      <a:r>
                        <a:rPr lang="en-US" sz="1200" kern="1200" dirty="0">
                          <a:effectLst/>
                          <a:latin typeface="+mj-lt"/>
                          <a:ea typeface="Calibri" panose="020F0502020204030204" pitchFamily="34" charset="0"/>
                          <a:cs typeface="Times New Roman" panose="02020603050405020304" pitchFamily="18" charset="0"/>
                        </a:rPr>
                        <a:t>(Percentage)</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Less Support Needed</a:t>
                      </a:r>
                    </a:p>
                    <a:p>
                      <a:pPr marL="0" marR="0" algn="ctr">
                        <a:lnSpc>
                          <a:spcPct val="100000"/>
                        </a:lnSpc>
                        <a:spcBef>
                          <a:spcPts val="0"/>
                        </a:spcBef>
                        <a:spcAft>
                          <a:spcPts val="0"/>
                        </a:spcAft>
                      </a:pPr>
                      <a:r>
                        <a:rPr lang="en-US" sz="1200" kern="1200">
                          <a:effectLst/>
                        </a:rPr>
                        <a:t>(Count) </a:t>
                      </a: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a:effectLst/>
                        </a:rPr>
                        <a:t>Less Support Needed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a:effectLst/>
                          <a:latin typeface="+mj-lt"/>
                          <a:ea typeface="Calibri" panose="020F0502020204030204" pitchFamily="34" charset="0"/>
                          <a:cs typeface="Times New Roman" panose="02020603050405020304" pitchFamily="18" charset="0"/>
                        </a:rPr>
                        <a:t>(Percentage)</a:t>
                      </a:r>
                      <a:endParaRPr lang="en-US" sz="120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extLst>
                  <a:ext uri="{0D108BD9-81ED-4DB2-BD59-A6C34878D82A}">
                    <a16:rowId xmlns:a16="http://schemas.microsoft.com/office/drawing/2014/main" val="10001"/>
                  </a:ext>
                </a:extLst>
              </a:tr>
              <a:tr h="486882">
                <a:tc>
                  <a:txBody>
                    <a:bodyPr/>
                    <a:lstStyle/>
                    <a:p>
                      <a:pPr marL="0" marR="0" algn="ctr">
                        <a:lnSpc>
                          <a:spcPct val="106000"/>
                        </a:lnSpc>
                        <a:spcBef>
                          <a:spcPts val="0"/>
                        </a:spcBef>
                        <a:spcAft>
                          <a:spcPts val="800"/>
                        </a:spcAft>
                      </a:pPr>
                      <a:r>
                        <a:rPr lang="en-US" sz="1200" kern="1200">
                          <a:effectLst/>
                        </a:rPr>
                        <a:t>4</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267</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63.4%</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88</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20.9%</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66</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15.7%</a:t>
                      </a:r>
                    </a:p>
                  </a:txBody>
                  <a:tcPr marL="7321" marR="7321" marT="7321" marB="0" anchor="ctr"/>
                </a:tc>
                <a:extLst>
                  <a:ext uri="{0D108BD9-81ED-4DB2-BD59-A6C34878D82A}">
                    <a16:rowId xmlns:a16="http://schemas.microsoft.com/office/drawing/2014/main" val="10003"/>
                  </a:ext>
                </a:extLst>
              </a:tr>
              <a:tr h="478207">
                <a:tc>
                  <a:txBody>
                    <a:bodyPr/>
                    <a:lstStyle/>
                    <a:p>
                      <a:pPr marL="0" marR="0" algn="ctr">
                        <a:lnSpc>
                          <a:spcPct val="106000"/>
                        </a:lnSpc>
                        <a:spcBef>
                          <a:spcPts val="0"/>
                        </a:spcBef>
                        <a:spcAft>
                          <a:spcPts val="800"/>
                        </a:spcAft>
                      </a:pPr>
                      <a:r>
                        <a:rPr lang="en-US" sz="1200" kern="1200" dirty="0">
                          <a:effectLst/>
                        </a:rPr>
                        <a:t>5</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286</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67.8%</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89</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21.1%</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47</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11.1%</a:t>
                      </a:r>
                    </a:p>
                  </a:txBody>
                  <a:tcPr marL="7321" marR="7321" marT="7321" marB="0" anchor="ctr"/>
                </a:tc>
                <a:extLst>
                  <a:ext uri="{0D108BD9-81ED-4DB2-BD59-A6C34878D82A}">
                    <a16:rowId xmlns:a16="http://schemas.microsoft.com/office/drawing/2014/main" val="10004"/>
                  </a:ext>
                </a:extLst>
              </a:tr>
              <a:tr h="486882">
                <a:tc>
                  <a:txBody>
                    <a:bodyPr/>
                    <a:lstStyle/>
                    <a:p>
                      <a:pPr marL="0" marR="0" algn="ctr">
                        <a:lnSpc>
                          <a:spcPct val="106000"/>
                        </a:lnSpc>
                        <a:spcBef>
                          <a:spcPts val="0"/>
                        </a:spcBef>
                        <a:spcAft>
                          <a:spcPts val="800"/>
                        </a:spcAft>
                      </a:pPr>
                      <a:r>
                        <a:rPr lang="en-US" sz="1200" kern="1200" dirty="0">
                          <a:effectLst/>
                        </a:rPr>
                        <a:t>6</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313</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67.7%</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111</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24.0%</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38</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8.2%</a:t>
                      </a:r>
                    </a:p>
                  </a:txBody>
                  <a:tcPr marL="7321" marR="7321" marT="7321" marB="0" anchor="ctr"/>
                </a:tc>
                <a:extLst>
                  <a:ext uri="{0D108BD9-81ED-4DB2-BD59-A6C34878D82A}">
                    <a16:rowId xmlns:a16="http://schemas.microsoft.com/office/drawing/2014/main" val="10005"/>
                  </a:ext>
                </a:extLst>
              </a:tr>
              <a:tr h="486882">
                <a:tc>
                  <a:txBody>
                    <a:bodyPr/>
                    <a:lstStyle/>
                    <a:p>
                      <a:pPr marL="0" marR="0" algn="ctr">
                        <a:lnSpc>
                          <a:spcPct val="106000"/>
                        </a:lnSpc>
                        <a:spcBef>
                          <a:spcPts val="0"/>
                        </a:spcBef>
                        <a:spcAft>
                          <a:spcPts val="800"/>
                        </a:spcAft>
                      </a:pPr>
                      <a:r>
                        <a:rPr lang="en-US" sz="1200" kern="1200" dirty="0">
                          <a:effectLst/>
                        </a:rPr>
                        <a:t>7</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245</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58.9%</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114</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27.4%</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57</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13.7%</a:t>
                      </a:r>
                    </a:p>
                  </a:txBody>
                  <a:tcPr marL="7321" marR="7321" marT="7321" marB="0" anchor="ctr"/>
                </a:tc>
                <a:extLst>
                  <a:ext uri="{0D108BD9-81ED-4DB2-BD59-A6C34878D82A}">
                    <a16:rowId xmlns:a16="http://schemas.microsoft.com/office/drawing/2014/main" val="10006"/>
                  </a:ext>
                </a:extLst>
              </a:tr>
              <a:tr h="486882">
                <a:tc>
                  <a:txBody>
                    <a:bodyPr/>
                    <a:lstStyle/>
                    <a:p>
                      <a:pPr marL="0" marR="0" algn="ctr">
                        <a:lnSpc>
                          <a:spcPct val="106000"/>
                        </a:lnSpc>
                        <a:spcBef>
                          <a:spcPts val="0"/>
                        </a:spcBef>
                        <a:spcAft>
                          <a:spcPts val="800"/>
                        </a:spcAft>
                      </a:pPr>
                      <a:r>
                        <a:rPr lang="en-US" sz="1200" kern="1200" dirty="0">
                          <a:effectLst/>
                        </a:rPr>
                        <a:t>8*</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226</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59.6%</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120</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31.7%</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33</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8.7%</a:t>
                      </a:r>
                    </a:p>
                  </a:txBody>
                  <a:tcPr marL="7321" marR="7321" marT="7321" marB="0" anchor="ctr"/>
                </a:tc>
                <a:extLst>
                  <a:ext uri="{0D108BD9-81ED-4DB2-BD59-A6C34878D82A}">
                    <a16:rowId xmlns:a16="http://schemas.microsoft.com/office/drawing/2014/main" val="10007"/>
                  </a:ext>
                </a:extLst>
              </a:tr>
              <a:tr h="471001">
                <a:tc>
                  <a:txBody>
                    <a:bodyPr/>
                    <a:lstStyle/>
                    <a:p>
                      <a:pPr marL="0" marR="0" algn="ctr">
                        <a:lnSpc>
                          <a:spcPct val="106000"/>
                        </a:lnSpc>
                        <a:spcBef>
                          <a:spcPts val="0"/>
                        </a:spcBef>
                        <a:spcAft>
                          <a:spcPts val="800"/>
                        </a:spcAft>
                      </a:pPr>
                      <a:r>
                        <a:rPr lang="en-US" sz="1200" kern="1200" dirty="0">
                          <a:effectLst/>
                          <a:latin typeface="+mj-lt"/>
                          <a:ea typeface="Calibri" panose="020F0502020204030204" pitchFamily="34" charset="0"/>
                          <a:cs typeface="Times New Roman" panose="02020603050405020304" pitchFamily="18" charset="0"/>
                        </a:rPr>
                        <a:t>Algebra I</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363</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77.4%</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83</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17.7%</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23</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4.9%</a:t>
                      </a:r>
                    </a:p>
                  </a:txBody>
                  <a:tcPr marL="7321" marR="7321" marT="7321" marB="0" anchor="ctr"/>
                </a:tc>
                <a:extLst>
                  <a:ext uri="{0D108BD9-81ED-4DB2-BD59-A6C34878D82A}">
                    <a16:rowId xmlns:a16="http://schemas.microsoft.com/office/drawing/2014/main" val="10008"/>
                  </a:ext>
                </a:extLst>
              </a:tr>
              <a:tr h="486882">
                <a:tc>
                  <a:txBody>
                    <a:bodyPr/>
                    <a:lstStyle/>
                    <a:p>
                      <a:pPr marL="0" marR="0" algn="ctr">
                        <a:lnSpc>
                          <a:spcPct val="106000"/>
                        </a:lnSpc>
                        <a:spcBef>
                          <a:spcPts val="0"/>
                        </a:spcBef>
                        <a:spcAft>
                          <a:spcPts val="800"/>
                        </a:spcAft>
                      </a:pPr>
                      <a:r>
                        <a:rPr lang="en-US" sz="1200" dirty="0">
                          <a:effectLst/>
                          <a:latin typeface="+mj-lt"/>
                          <a:ea typeface="Calibri" panose="020F0502020204030204" pitchFamily="34" charset="0"/>
                          <a:cs typeface="Times New Roman" panose="02020603050405020304" pitchFamily="18" charset="0"/>
                        </a:rPr>
                        <a:t>Geometry</a:t>
                      </a: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305</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67.5%</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100</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22.1%</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47</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10.4%</a:t>
                      </a:r>
                    </a:p>
                  </a:txBody>
                  <a:tcPr marL="7321" marR="7321" marT="7321" marB="0" anchor="ctr"/>
                </a:tc>
                <a:extLst>
                  <a:ext uri="{0D108BD9-81ED-4DB2-BD59-A6C34878D82A}">
                    <a16:rowId xmlns:a16="http://schemas.microsoft.com/office/drawing/2014/main" val="10009"/>
                  </a:ext>
                </a:extLst>
              </a:tr>
              <a:tr h="486882">
                <a:tc>
                  <a:txBody>
                    <a:bodyPr/>
                    <a:lstStyle/>
                    <a:p>
                      <a:pPr marL="0" marR="0" algn="ctr">
                        <a:lnSpc>
                          <a:spcPct val="106000"/>
                        </a:lnSpc>
                        <a:spcBef>
                          <a:spcPts val="0"/>
                        </a:spcBef>
                        <a:spcAft>
                          <a:spcPts val="800"/>
                        </a:spcAft>
                      </a:pPr>
                      <a:r>
                        <a:rPr lang="en-US" sz="1200" dirty="0">
                          <a:effectLst/>
                          <a:latin typeface="+mj-lt"/>
                          <a:ea typeface="Calibri" panose="020F0502020204030204" pitchFamily="34" charset="0"/>
                          <a:cs typeface="Times New Roman" panose="02020603050405020304" pitchFamily="18" charset="0"/>
                        </a:rPr>
                        <a:t>Algebra II</a:t>
                      </a: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128</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41.4%</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115</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37.2%</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66</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21.4%</a:t>
                      </a:r>
                    </a:p>
                  </a:txBody>
                  <a:tcPr marL="7321" marR="7321" marT="7321" marB="0" anchor="ctr"/>
                </a:tc>
                <a:extLst>
                  <a:ext uri="{0D108BD9-81ED-4DB2-BD59-A6C34878D82A}">
                    <a16:rowId xmlns:a16="http://schemas.microsoft.com/office/drawing/2014/main" val="2653218970"/>
                  </a:ext>
                </a:extLst>
              </a:tr>
            </a:tbl>
          </a:graphicData>
        </a:graphic>
      </p:graphicFrame>
      <p:sp>
        <p:nvSpPr>
          <p:cNvPr id="2" name="TextBox 1">
            <a:extLst>
              <a:ext uri="{FF2B5EF4-FFF2-40B4-BE49-F238E27FC236}">
                <a16:creationId xmlns:a16="http://schemas.microsoft.com/office/drawing/2014/main" id="{A08CBCDA-ECAA-422D-A289-BB48E97776E8}"/>
              </a:ext>
            </a:extLst>
          </p:cNvPr>
          <p:cNvSpPr txBox="1"/>
          <p:nvPr/>
        </p:nvSpPr>
        <p:spPr>
          <a:xfrm>
            <a:off x="224308" y="6425245"/>
            <a:ext cx="8321318" cy="430887"/>
          </a:xfrm>
          <a:prstGeom prst="rect">
            <a:avLst/>
          </a:prstGeom>
          <a:noFill/>
        </p:spPr>
        <p:txBody>
          <a:bodyPr wrap="square" rtlCol="0">
            <a:spAutoFit/>
          </a:bodyPr>
          <a:lstStyle/>
          <a:p>
            <a:r>
              <a:rPr lang="en-US" sz="1100" dirty="0">
                <a:solidFill>
                  <a:srgbClr val="C00000"/>
                </a:solidFill>
                <a:latin typeface="Calibri" panose="020F0502020204030204" pitchFamily="34" charset="0"/>
                <a:cs typeface="Calibri" panose="020F0502020204030204" pitchFamily="34" charset="0"/>
              </a:rPr>
              <a:t>*Approximately 30,000 New Jersey students in grade 8 participated in the Algebra I assessment. Thus, Math 8 outcomes are not representative of grade 8 performance as a whole.</a:t>
            </a:r>
            <a:endParaRPr lang="en-US" sz="1100" dirty="0">
              <a:solidFill>
                <a:srgbClr val="C00000"/>
              </a:solidFill>
            </a:endParaRPr>
          </a:p>
        </p:txBody>
      </p:sp>
      <p:sp>
        <p:nvSpPr>
          <p:cNvPr id="3" name="Slide Number Placeholder 2"/>
          <p:cNvSpPr>
            <a:spLocks noGrp="1"/>
          </p:cNvSpPr>
          <p:nvPr>
            <p:ph type="sldNum" sz="quarter" idx="12"/>
          </p:nvPr>
        </p:nvSpPr>
        <p:spPr>
          <a:xfrm>
            <a:off x="8545626" y="6425243"/>
            <a:ext cx="433267" cy="274320"/>
          </a:xfrm>
        </p:spPr>
        <p:txBody>
          <a:bodyPr/>
          <a:lstStyle/>
          <a:p>
            <a:fld id="{356A72F1-C897-1647-9CE8-BFFB19418015}" type="slidenum">
              <a:rPr lang="en-US" smtClean="0"/>
              <a:pPr/>
              <a:t>7</a:t>
            </a:fld>
            <a:endParaRPr lang="en-US"/>
          </a:p>
        </p:txBody>
      </p:sp>
    </p:spTree>
    <p:extLst>
      <p:ext uri="{BB962C8B-B14F-4D97-AF65-F5344CB8AC3E}">
        <p14:creationId xmlns:p14="http://schemas.microsoft.com/office/powerpoint/2010/main" val="2021858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3"/>
          <p:cNvSpPr>
            <a:spLocks noGrp="1"/>
          </p:cNvSpPr>
          <p:nvPr>
            <p:ph type="title"/>
          </p:nvPr>
        </p:nvSpPr>
        <p:spPr/>
        <p:txBody>
          <a:bodyPr/>
          <a:lstStyle/>
          <a:p>
            <a:r>
              <a:rPr lang="en-US" sz="2000" cap="none" dirty="0">
                <a:solidFill>
                  <a:srgbClr val="FFFF00"/>
                </a:solidFill>
              </a:rPr>
              <a:t>Linden Public Schools </a:t>
            </a:r>
            <a:br>
              <a:rPr lang="en-US" sz="2000" cap="none" dirty="0">
                <a:solidFill>
                  <a:srgbClr val="FFFF00"/>
                </a:solidFill>
              </a:rPr>
            </a:br>
            <a:r>
              <a:rPr lang="en-US" sz="2000" cap="none" dirty="0"/>
              <a:t>Start Strong Fall 2021 Administrations</a:t>
            </a:r>
            <a:br>
              <a:rPr lang="en-US" sz="2000" cap="none" dirty="0"/>
            </a:br>
            <a:r>
              <a:rPr lang="en-US" sz="2000" b="1" cap="none" dirty="0"/>
              <a:t>Science – Support Levels</a:t>
            </a:r>
          </a:p>
        </p:txBody>
      </p:sp>
      <p:graphicFrame>
        <p:nvGraphicFramePr>
          <p:cNvPr id="34" name="Table 33"/>
          <p:cNvGraphicFramePr>
            <a:graphicFrameLocks noGrp="1"/>
          </p:cNvGraphicFramePr>
          <p:nvPr>
            <p:extLst>
              <p:ext uri="{D42A27DB-BD31-4B8C-83A1-F6EECF244321}">
                <p14:modId xmlns:p14="http://schemas.microsoft.com/office/powerpoint/2010/main" val="4045490156"/>
              </p:ext>
            </p:extLst>
          </p:nvPr>
        </p:nvGraphicFramePr>
        <p:xfrm>
          <a:off x="148478" y="1558942"/>
          <a:ext cx="8846304" cy="2795344"/>
        </p:xfrm>
        <a:graphic>
          <a:graphicData uri="http://schemas.openxmlformats.org/drawingml/2006/table">
            <a:tbl>
              <a:tblPr firstRow="1" firstCol="1" bandRow="1">
                <a:tableStyleId>{5C22544A-7EE6-4342-B048-85BDC9FD1C3A}</a:tableStyleId>
              </a:tblPr>
              <a:tblGrid>
                <a:gridCol w="1559124">
                  <a:extLst>
                    <a:ext uri="{9D8B030D-6E8A-4147-A177-3AD203B41FA5}">
                      <a16:colId xmlns:a16="http://schemas.microsoft.com/office/drawing/2014/main" val="20000"/>
                    </a:ext>
                  </a:extLst>
                </a:gridCol>
                <a:gridCol w="1214530">
                  <a:extLst>
                    <a:ext uri="{9D8B030D-6E8A-4147-A177-3AD203B41FA5}">
                      <a16:colId xmlns:a16="http://schemas.microsoft.com/office/drawing/2014/main" val="20011"/>
                    </a:ext>
                  </a:extLst>
                </a:gridCol>
                <a:gridCol w="1214530">
                  <a:extLst>
                    <a:ext uri="{9D8B030D-6E8A-4147-A177-3AD203B41FA5}">
                      <a16:colId xmlns:a16="http://schemas.microsoft.com/office/drawing/2014/main" val="20012"/>
                    </a:ext>
                  </a:extLst>
                </a:gridCol>
                <a:gridCol w="1214530">
                  <a:extLst>
                    <a:ext uri="{9D8B030D-6E8A-4147-A177-3AD203B41FA5}">
                      <a16:colId xmlns:a16="http://schemas.microsoft.com/office/drawing/2014/main" val="20013"/>
                    </a:ext>
                  </a:extLst>
                </a:gridCol>
                <a:gridCol w="1214530">
                  <a:extLst>
                    <a:ext uri="{9D8B030D-6E8A-4147-A177-3AD203B41FA5}">
                      <a16:colId xmlns:a16="http://schemas.microsoft.com/office/drawing/2014/main" val="20014"/>
                    </a:ext>
                  </a:extLst>
                </a:gridCol>
                <a:gridCol w="1214530">
                  <a:extLst>
                    <a:ext uri="{9D8B030D-6E8A-4147-A177-3AD203B41FA5}">
                      <a16:colId xmlns:a16="http://schemas.microsoft.com/office/drawing/2014/main" val="20015"/>
                    </a:ext>
                  </a:extLst>
                </a:gridCol>
                <a:gridCol w="1214530">
                  <a:extLst>
                    <a:ext uri="{9D8B030D-6E8A-4147-A177-3AD203B41FA5}">
                      <a16:colId xmlns:a16="http://schemas.microsoft.com/office/drawing/2014/main" val="2364039972"/>
                    </a:ext>
                  </a:extLst>
                </a:gridCol>
              </a:tblGrid>
              <a:tr h="1043473">
                <a:tc>
                  <a:txBody>
                    <a:bodyPr/>
                    <a:lstStyle/>
                    <a:p>
                      <a:pPr marL="0" marR="0" algn="ctr">
                        <a:lnSpc>
                          <a:spcPct val="106000"/>
                        </a:lnSpc>
                        <a:spcBef>
                          <a:spcPts val="0"/>
                        </a:spcBef>
                        <a:spcAft>
                          <a:spcPts val="800"/>
                        </a:spcAft>
                      </a:pPr>
                      <a:r>
                        <a:rPr lang="en-US" sz="1200" dirty="0">
                          <a:effectLst/>
                        </a:rPr>
                        <a:t>Grade</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More Support Needed</a:t>
                      </a:r>
                    </a:p>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(Count)</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More Support Needed</a:t>
                      </a:r>
                    </a:p>
                    <a:p>
                      <a:pPr marL="0" marR="0" algn="ctr">
                        <a:lnSpc>
                          <a:spcPct val="100000"/>
                        </a:lnSpc>
                        <a:spcBef>
                          <a:spcPts val="0"/>
                        </a:spcBef>
                        <a:spcAft>
                          <a:spcPts val="0"/>
                        </a:spcAft>
                      </a:pPr>
                      <a:r>
                        <a:rPr lang="en-US" sz="1200" b="1" kern="1200">
                          <a:effectLst/>
                          <a:latin typeface="+mj-lt"/>
                          <a:ea typeface="Calibri" panose="020F0502020204030204" pitchFamily="34" charset="0"/>
                          <a:cs typeface="Times New Roman" panose="02020603050405020304" pitchFamily="18" charset="0"/>
                        </a:rPr>
                        <a:t>(Percentage)</a:t>
                      </a: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algn="ctr">
                        <a:lnSpc>
                          <a:spcPct val="100000"/>
                        </a:lnSpc>
                        <a:spcBef>
                          <a:spcPts val="0"/>
                        </a:spcBef>
                        <a:spcAft>
                          <a:spcPts val="0"/>
                        </a:spcAft>
                      </a:pPr>
                      <a:r>
                        <a:rPr lang="en-US" sz="1200" kern="1200">
                          <a:effectLst/>
                        </a:rPr>
                        <a:t>Some Support Needed</a:t>
                      </a:r>
                    </a:p>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(Count)</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Some Support Needed</a:t>
                      </a:r>
                    </a:p>
                    <a:p>
                      <a:pPr marL="0" marR="0" algn="ctr">
                        <a:lnSpc>
                          <a:spcPct val="100000"/>
                        </a:lnSpc>
                        <a:spcBef>
                          <a:spcPts val="0"/>
                        </a:spcBef>
                        <a:spcAft>
                          <a:spcPts val="0"/>
                        </a:spcAft>
                      </a:pPr>
                      <a:r>
                        <a:rPr lang="en-US" sz="1200" kern="1200">
                          <a:effectLst/>
                          <a:latin typeface="+mj-lt"/>
                          <a:ea typeface="Calibri" panose="020F0502020204030204" pitchFamily="34" charset="0"/>
                          <a:cs typeface="Times New Roman" panose="02020603050405020304" pitchFamily="18" charset="0"/>
                        </a:rPr>
                        <a:t>(Percentage)</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200" kern="1200">
                          <a:effectLst/>
                        </a:rPr>
                        <a:t>Less Support Needed</a:t>
                      </a:r>
                    </a:p>
                    <a:p>
                      <a:pPr marL="0" marR="0" algn="ctr">
                        <a:lnSpc>
                          <a:spcPct val="100000"/>
                        </a:lnSpc>
                        <a:spcBef>
                          <a:spcPts val="0"/>
                        </a:spcBef>
                        <a:spcAft>
                          <a:spcPts val="0"/>
                        </a:spcAft>
                      </a:pPr>
                      <a:r>
                        <a:rPr lang="en-US" sz="1200" kern="1200">
                          <a:effectLst/>
                        </a:rPr>
                        <a:t>(Count) </a:t>
                      </a:r>
                      <a:endParaRPr lang="en-US" sz="1200" b="1">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a:effectLst/>
                        </a:rPr>
                        <a:t>Less Support Needed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a:effectLst/>
                          <a:latin typeface="+mj-lt"/>
                          <a:ea typeface="Calibri" panose="020F0502020204030204" pitchFamily="34" charset="0"/>
                          <a:cs typeface="Times New Roman" panose="02020603050405020304" pitchFamily="18" charset="0"/>
                        </a:rPr>
                        <a:t>(Percentage)</a:t>
                      </a:r>
                      <a:endParaRPr lang="en-US" sz="120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extLst>
                  <a:ext uri="{0D108BD9-81ED-4DB2-BD59-A6C34878D82A}">
                    <a16:rowId xmlns:a16="http://schemas.microsoft.com/office/drawing/2014/main" val="10001"/>
                  </a:ext>
                </a:extLst>
              </a:tr>
              <a:tr h="583957">
                <a:tc>
                  <a:txBody>
                    <a:bodyPr/>
                    <a:lstStyle/>
                    <a:p>
                      <a:pPr marL="0" marR="0" algn="ctr">
                        <a:lnSpc>
                          <a:spcPct val="106000"/>
                        </a:lnSpc>
                        <a:spcBef>
                          <a:spcPts val="0"/>
                        </a:spcBef>
                        <a:spcAft>
                          <a:spcPts val="800"/>
                        </a:spcAft>
                      </a:pPr>
                      <a:r>
                        <a:rPr lang="en-US" sz="1200" kern="1200">
                          <a:effectLst/>
                        </a:rPr>
                        <a:t>6</a:t>
                      </a:r>
                      <a:endParaRPr lang="en-US" sz="120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237</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52.1%</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149</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32.7%</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69</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15.2%</a:t>
                      </a:r>
                    </a:p>
                  </a:txBody>
                  <a:tcPr marL="7321" marR="7321" marT="7321" marB="0" anchor="ctr"/>
                </a:tc>
                <a:extLst>
                  <a:ext uri="{0D108BD9-81ED-4DB2-BD59-A6C34878D82A}">
                    <a16:rowId xmlns:a16="http://schemas.microsoft.com/office/drawing/2014/main" val="10005"/>
                  </a:ext>
                </a:extLst>
              </a:tr>
              <a:tr h="583957">
                <a:tc>
                  <a:txBody>
                    <a:bodyPr/>
                    <a:lstStyle/>
                    <a:p>
                      <a:pPr marL="0" marR="0" algn="ctr">
                        <a:lnSpc>
                          <a:spcPct val="106000"/>
                        </a:lnSpc>
                        <a:spcBef>
                          <a:spcPts val="0"/>
                        </a:spcBef>
                        <a:spcAft>
                          <a:spcPts val="800"/>
                        </a:spcAft>
                      </a:pPr>
                      <a:r>
                        <a:rPr lang="en-US" sz="1200" kern="1200" dirty="0">
                          <a:effectLst/>
                          <a:latin typeface="+mj-lt"/>
                          <a:ea typeface="Calibri" panose="020F0502020204030204" pitchFamily="34" charset="0"/>
                          <a:cs typeface="Times New Roman" panose="02020603050405020304" pitchFamily="18" charset="0"/>
                        </a:rPr>
                        <a:t>9</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251</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59.6%</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148</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35.2%</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22</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5.2%</a:t>
                      </a:r>
                    </a:p>
                  </a:txBody>
                  <a:tcPr marL="7321" marR="7321" marT="7321" marB="0" anchor="ctr"/>
                </a:tc>
                <a:extLst>
                  <a:ext uri="{0D108BD9-81ED-4DB2-BD59-A6C34878D82A}">
                    <a16:rowId xmlns:a16="http://schemas.microsoft.com/office/drawing/2014/main" val="10006"/>
                  </a:ext>
                </a:extLst>
              </a:tr>
              <a:tr h="583957">
                <a:tc>
                  <a:txBody>
                    <a:bodyPr/>
                    <a:lstStyle/>
                    <a:p>
                      <a:pPr marL="0" marR="0" algn="ctr">
                        <a:lnSpc>
                          <a:spcPct val="106000"/>
                        </a:lnSpc>
                        <a:spcBef>
                          <a:spcPts val="0"/>
                        </a:spcBef>
                        <a:spcAft>
                          <a:spcPts val="800"/>
                        </a:spcAft>
                      </a:pPr>
                      <a:r>
                        <a:rPr lang="en-US" sz="1200" kern="1200" dirty="0">
                          <a:effectLst/>
                        </a:rPr>
                        <a:t>12</a:t>
                      </a:r>
                      <a:endParaRPr lang="en-US" sz="12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263</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64.0%</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97</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23.6%</a:t>
                      </a:r>
                    </a:p>
                  </a:txBody>
                  <a:tcPr marL="47832" marR="47832" marT="23916" marB="23916"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51</a:t>
                      </a:r>
                    </a:p>
                  </a:txBody>
                  <a:tcPr marL="7321" marR="7321" marT="7321" marB="0" anchor="ctr"/>
                </a:tc>
                <a:tc>
                  <a:txBody>
                    <a:bodyPr/>
                    <a:lstStyle/>
                    <a:p>
                      <a:pPr marL="0" marR="0" algn="ctr">
                        <a:lnSpc>
                          <a:spcPct val="106000"/>
                        </a:lnSpc>
                        <a:spcBef>
                          <a:spcPts val="0"/>
                        </a:spcBef>
                        <a:spcAft>
                          <a:spcPts val="800"/>
                        </a:spcAft>
                      </a:pPr>
                      <a:r>
                        <a:rPr lang="en-US" sz="1400" b="0" dirty="0">
                          <a:effectLst/>
                          <a:latin typeface="+mj-lt"/>
                          <a:ea typeface="Calibri" panose="020F0502020204030204" pitchFamily="34" charset="0"/>
                          <a:cs typeface="Times New Roman" panose="02020603050405020304" pitchFamily="18" charset="0"/>
                        </a:rPr>
                        <a:t>12.4%</a:t>
                      </a:r>
                    </a:p>
                  </a:txBody>
                  <a:tcPr marL="7321" marR="7321" marT="7321" marB="0" anchor="ctr"/>
                </a:tc>
                <a:extLst>
                  <a:ext uri="{0D108BD9-81ED-4DB2-BD59-A6C34878D82A}">
                    <a16:rowId xmlns:a16="http://schemas.microsoft.com/office/drawing/2014/main" val="10007"/>
                  </a:ext>
                </a:extLst>
              </a:tr>
            </a:tbl>
          </a:graphicData>
        </a:graphic>
      </p:graphicFrame>
      <p:sp>
        <p:nvSpPr>
          <p:cNvPr id="3" name="Slide Number Placeholder 2"/>
          <p:cNvSpPr>
            <a:spLocks noGrp="1"/>
          </p:cNvSpPr>
          <p:nvPr>
            <p:ph type="sldNum" sz="quarter" idx="12"/>
          </p:nvPr>
        </p:nvSpPr>
        <p:spPr>
          <a:xfrm>
            <a:off x="8545626" y="6425243"/>
            <a:ext cx="433267" cy="274320"/>
          </a:xfrm>
        </p:spPr>
        <p:txBody>
          <a:bodyPr/>
          <a:lstStyle/>
          <a:p>
            <a:fld id="{356A72F1-C897-1647-9CE8-BFFB19418015}" type="slidenum">
              <a:rPr lang="en-US" smtClean="0"/>
              <a:pPr/>
              <a:t>8</a:t>
            </a:fld>
            <a:endParaRPr lang="en-US"/>
          </a:p>
        </p:txBody>
      </p:sp>
    </p:spTree>
    <p:extLst>
      <p:ext uri="{BB962C8B-B14F-4D97-AF65-F5344CB8AC3E}">
        <p14:creationId xmlns:p14="http://schemas.microsoft.com/office/powerpoint/2010/main" val="137007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dirty="0">
                <a:solidFill>
                  <a:srgbClr val="FFFF00"/>
                </a:solidFill>
              </a:rPr>
              <a:t>Linden Public Schools</a:t>
            </a:r>
            <a:br>
              <a:rPr lang="en-US" sz="2000" cap="none" dirty="0"/>
            </a:br>
            <a:r>
              <a:rPr lang="en-US" sz="2000" cap="none" dirty="0"/>
              <a:t>Start Strong Fall 2021 School- &amp; Grade-Level Outcomes</a:t>
            </a:r>
            <a:br>
              <a:rPr lang="en-US" sz="2000" b="1" cap="none" dirty="0"/>
            </a:br>
            <a:r>
              <a:rPr lang="en-US" sz="2000" b="1" cap="none" dirty="0"/>
              <a:t>English Language Arts Grade 4 – Support Levels</a:t>
            </a:r>
            <a:endParaRPr lang="en-US" sz="20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35085139"/>
              </p:ext>
            </p:extLst>
          </p:nvPr>
        </p:nvGraphicFramePr>
        <p:xfrm>
          <a:off x="191589" y="1761344"/>
          <a:ext cx="8847907" cy="3921767"/>
        </p:xfrm>
        <a:graphic>
          <a:graphicData uri="http://schemas.openxmlformats.org/drawingml/2006/table">
            <a:tbl>
              <a:tblPr firstRow="1" firstCol="1" bandRow="1">
                <a:tableStyleId>{5C22544A-7EE6-4342-B048-85BDC9FD1C3A}</a:tableStyleId>
              </a:tblPr>
              <a:tblGrid>
                <a:gridCol w="1038121">
                  <a:extLst>
                    <a:ext uri="{9D8B030D-6E8A-4147-A177-3AD203B41FA5}">
                      <a16:colId xmlns:a16="http://schemas.microsoft.com/office/drawing/2014/main" val="20000"/>
                    </a:ext>
                  </a:extLst>
                </a:gridCol>
                <a:gridCol w="1336834">
                  <a:extLst>
                    <a:ext uri="{9D8B030D-6E8A-4147-A177-3AD203B41FA5}">
                      <a16:colId xmlns:a16="http://schemas.microsoft.com/office/drawing/2014/main" val="20001"/>
                    </a:ext>
                  </a:extLst>
                </a:gridCol>
                <a:gridCol w="1372514">
                  <a:extLst>
                    <a:ext uri="{9D8B030D-6E8A-4147-A177-3AD203B41FA5}">
                      <a16:colId xmlns:a16="http://schemas.microsoft.com/office/drawing/2014/main" val="20002"/>
                    </a:ext>
                  </a:extLst>
                </a:gridCol>
                <a:gridCol w="1372513">
                  <a:extLst>
                    <a:ext uri="{9D8B030D-6E8A-4147-A177-3AD203B41FA5}">
                      <a16:colId xmlns:a16="http://schemas.microsoft.com/office/drawing/2014/main" val="20003"/>
                    </a:ext>
                  </a:extLst>
                </a:gridCol>
                <a:gridCol w="1283965">
                  <a:extLst>
                    <a:ext uri="{9D8B030D-6E8A-4147-A177-3AD203B41FA5}">
                      <a16:colId xmlns:a16="http://schemas.microsoft.com/office/drawing/2014/main" val="20004"/>
                    </a:ext>
                  </a:extLst>
                </a:gridCol>
                <a:gridCol w="1224761">
                  <a:extLst>
                    <a:ext uri="{9D8B030D-6E8A-4147-A177-3AD203B41FA5}">
                      <a16:colId xmlns:a16="http://schemas.microsoft.com/office/drawing/2014/main" val="20005"/>
                    </a:ext>
                  </a:extLst>
                </a:gridCol>
                <a:gridCol w="1219199">
                  <a:extLst>
                    <a:ext uri="{9D8B030D-6E8A-4147-A177-3AD203B41FA5}">
                      <a16:colId xmlns:a16="http://schemas.microsoft.com/office/drawing/2014/main" val="20006"/>
                    </a:ext>
                  </a:extLst>
                </a:gridCol>
              </a:tblGrid>
              <a:tr h="1038127">
                <a:tc>
                  <a:txBody>
                    <a:bodyPr/>
                    <a:lstStyle/>
                    <a:p>
                      <a:pPr algn="ctr"/>
                      <a:r>
                        <a:rPr lang="en-US" sz="1800" b="1">
                          <a:solidFill>
                            <a:schemeClr val="bg1"/>
                          </a:solidFill>
                        </a:rPr>
                        <a:t>ELA04</a:t>
                      </a:r>
                      <a:endParaRPr lang="en-US" sz="1400" b="1">
                        <a:solidFill>
                          <a:schemeClr val="bg1"/>
                        </a:solidFill>
                      </a:endParaRPr>
                    </a:p>
                  </a:txBody>
                  <a:tcPr marL="131024" marR="131024" anchor="ctr">
                    <a:solidFill>
                      <a:schemeClr val="tx2"/>
                    </a:solidFill>
                  </a:tcPr>
                </a:tc>
                <a:tc>
                  <a:txBody>
                    <a:bodyPr/>
                    <a:lstStyle/>
                    <a:p>
                      <a:pPr algn="ctr"/>
                      <a:r>
                        <a:rPr lang="en-US" sz="1400" b="1" dirty="0">
                          <a:solidFill>
                            <a:schemeClr val="bg1"/>
                          </a:solidFill>
                        </a:rPr>
                        <a:t>More Support Needed</a:t>
                      </a:r>
                      <a:endParaRPr lang="en-US" sz="1400" b="1" baseline="0" dirty="0">
                        <a:solidFill>
                          <a:schemeClr val="bg1"/>
                        </a:solidFill>
                      </a:endParaRPr>
                    </a:p>
                    <a:p>
                      <a:pPr algn="ctr"/>
                      <a:r>
                        <a:rPr lang="en-US" sz="1400" b="1" baseline="0" dirty="0">
                          <a:solidFill>
                            <a:schemeClr val="bg1"/>
                          </a:solidFill>
                        </a:rPr>
                        <a:t>(Count)</a:t>
                      </a:r>
                      <a:endParaRPr lang="en-US" sz="1400" b="1" dirty="0">
                        <a:solidFill>
                          <a:schemeClr val="bg1"/>
                        </a:solidFill>
                      </a:endParaRPr>
                    </a:p>
                  </a:txBody>
                  <a:tcPr marL="131024" marR="131024" anchor="ctr">
                    <a:solidFill>
                      <a:schemeClr val="tx2"/>
                    </a:solidFill>
                  </a:tcPr>
                </a:tc>
                <a:tc>
                  <a:txBody>
                    <a:bodyPr/>
                    <a:lstStyle/>
                    <a:p>
                      <a:pPr algn="ctr"/>
                      <a:r>
                        <a:rPr lang="en-US" sz="1400" b="1">
                          <a:solidFill>
                            <a:schemeClr val="bg1"/>
                          </a:solidFill>
                        </a:rPr>
                        <a:t>More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Some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(Count)</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Less Support Needed</a:t>
                      </a:r>
                      <a:endParaRPr lang="en-US" sz="1400" b="1" baseline="0">
                        <a:solidFill>
                          <a:schemeClr val="bg1"/>
                        </a:solidFill>
                      </a:endParaRPr>
                    </a:p>
                    <a:p>
                      <a:pPr algn="ctr"/>
                      <a:r>
                        <a:rPr lang="en-US" sz="1400" b="1" baseline="0">
                          <a:solidFill>
                            <a:schemeClr val="bg1"/>
                          </a:solidFill>
                        </a:rPr>
                        <a:t>(Percentage)</a:t>
                      </a:r>
                      <a:endParaRPr lang="en-US" sz="1400" b="1">
                        <a:solidFill>
                          <a:schemeClr val="bg1"/>
                        </a:solidFill>
                      </a:endParaRPr>
                    </a:p>
                  </a:txBody>
                  <a:tcPr marL="131024" marR="131024" anchor="ctr">
                    <a:solidFill>
                      <a:schemeClr val="tx2"/>
                    </a:solidFill>
                  </a:tcPr>
                </a:tc>
                <a:extLst>
                  <a:ext uri="{0D108BD9-81ED-4DB2-BD59-A6C34878D82A}">
                    <a16:rowId xmlns:a16="http://schemas.microsoft.com/office/drawing/2014/main" val="10000"/>
                  </a:ext>
                </a:extLst>
              </a:tr>
              <a:tr h="360455">
                <a:tc>
                  <a:txBody>
                    <a:bodyPr/>
                    <a:lstStyle/>
                    <a:p>
                      <a:r>
                        <a:rPr lang="en-US" sz="1500" dirty="0">
                          <a:solidFill>
                            <a:schemeClr val="bg1"/>
                          </a:solidFill>
                        </a:rPr>
                        <a:t>School</a:t>
                      </a:r>
                      <a:r>
                        <a:rPr lang="en-US" sz="1500" baseline="0" dirty="0">
                          <a:solidFill>
                            <a:schemeClr val="bg1"/>
                          </a:solidFill>
                        </a:rPr>
                        <a:t> 1</a:t>
                      </a:r>
                      <a:endParaRPr lang="en-US" sz="1500" dirty="0">
                        <a:solidFill>
                          <a:schemeClr val="bg1"/>
                        </a:solidFill>
                      </a:endParaRPr>
                    </a:p>
                  </a:txBody>
                  <a:tcPr marL="131024" marR="131024">
                    <a:solidFill>
                      <a:schemeClr val="tx2"/>
                    </a:solidFill>
                  </a:tcPr>
                </a:tc>
                <a:tc>
                  <a:txBody>
                    <a:bodyPr/>
                    <a:lstStyle/>
                    <a:p>
                      <a:pPr algn="ctr"/>
                      <a:r>
                        <a:rPr lang="en-US" sz="1400" b="0" dirty="0"/>
                        <a:t>30</a:t>
                      </a:r>
                    </a:p>
                  </a:txBody>
                  <a:tcPr marL="131024" marR="131024" anchor="ctr"/>
                </a:tc>
                <a:tc>
                  <a:txBody>
                    <a:bodyPr/>
                    <a:lstStyle/>
                    <a:p>
                      <a:pPr algn="ctr"/>
                      <a:r>
                        <a:rPr lang="en-US" sz="1400" b="0" dirty="0"/>
                        <a:t>44.1%</a:t>
                      </a:r>
                    </a:p>
                  </a:txBody>
                  <a:tcPr marL="131024" marR="131024" anchor="ctr"/>
                </a:tc>
                <a:tc>
                  <a:txBody>
                    <a:bodyPr/>
                    <a:lstStyle/>
                    <a:p>
                      <a:pPr algn="ctr"/>
                      <a:r>
                        <a:rPr lang="en-US" sz="1400" b="0" dirty="0"/>
                        <a:t>18</a:t>
                      </a:r>
                    </a:p>
                  </a:txBody>
                  <a:tcPr marL="131024" marR="131024" anchor="ctr"/>
                </a:tc>
                <a:tc>
                  <a:txBody>
                    <a:bodyPr/>
                    <a:lstStyle/>
                    <a:p>
                      <a:pPr algn="ctr"/>
                      <a:r>
                        <a:rPr lang="en-US" sz="1400" b="0" dirty="0"/>
                        <a:t>26.5%</a:t>
                      </a:r>
                    </a:p>
                  </a:txBody>
                  <a:tcPr marL="131024" marR="131024" anchor="ctr"/>
                </a:tc>
                <a:tc>
                  <a:txBody>
                    <a:bodyPr/>
                    <a:lstStyle/>
                    <a:p>
                      <a:pPr algn="ctr"/>
                      <a:r>
                        <a:rPr lang="en-US" sz="1400" b="0" dirty="0"/>
                        <a:t>20</a:t>
                      </a:r>
                    </a:p>
                  </a:txBody>
                  <a:tcPr marL="131024" marR="131024" anchor="ctr"/>
                </a:tc>
                <a:tc>
                  <a:txBody>
                    <a:bodyPr/>
                    <a:lstStyle/>
                    <a:p>
                      <a:pPr algn="ctr"/>
                      <a:r>
                        <a:rPr lang="en-US" sz="1400" b="0" dirty="0"/>
                        <a:t>29.4%</a:t>
                      </a:r>
                    </a:p>
                  </a:txBody>
                  <a:tcPr marL="131024" marR="131024" anchor="ctr"/>
                </a:tc>
                <a:extLst>
                  <a:ext uri="{0D108BD9-81ED-4DB2-BD59-A6C34878D82A}">
                    <a16:rowId xmlns:a16="http://schemas.microsoft.com/office/drawing/2014/main" val="10001"/>
                  </a:ext>
                </a:extLst>
              </a:tr>
              <a:tr h="360455">
                <a:tc>
                  <a:txBody>
                    <a:bodyPr/>
                    <a:lstStyle/>
                    <a:p>
                      <a:r>
                        <a:rPr lang="en-US" sz="1500" dirty="0">
                          <a:solidFill>
                            <a:schemeClr val="bg1"/>
                          </a:solidFill>
                        </a:rPr>
                        <a:t>School</a:t>
                      </a:r>
                      <a:r>
                        <a:rPr lang="en-US" sz="1500" baseline="0" dirty="0">
                          <a:solidFill>
                            <a:schemeClr val="bg1"/>
                          </a:solidFill>
                        </a:rPr>
                        <a:t> 2</a:t>
                      </a:r>
                      <a:endParaRPr lang="en-US" sz="1500" dirty="0">
                        <a:solidFill>
                          <a:schemeClr val="bg1"/>
                        </a:solidFill>
                      </a:endParaRPr>
                    </a:p>
                  </a:txBody>
                  <a:tcPr marL="131024" marR="131024">
                    <a:solidFill>
                      <a:schemeClr val="tx2"/>
                    </a:solidFill>
                  </a:tcPr>
                </a:tc>
                <a:tc>
                  <a:txBody>
                    <a:bodyPr/>
                    <a:lstStyle/>
                    <a:p>
                      <a:pPr algn="ctr"/>
                      <a:r>
                        <a:rPr lang="en-US" sz="1400" b="0" dirty="0"/>
                        <a:t>44</a:t>
                      </a:r>
                    </a:p>
                  </a:txBody>
                  <a:tcPr marL="131024" marR="131024" anchor="ctr"/>
                </a:tc>
                <a:tc>
                  <a:txBody>
                    <a:bodyPr/>
                    <a:lstStyle/>
                    <a:p>
                      <a:pPr algn="ctr"/>
                      <a:r>
                        <a:rPr lang="en-US" sz="1400" b="0" dirty="0"/>
                        <a:t>66.7%</a:t>
                      </a:r>
                    </a:p>
                  </a:txBody>
                  <a:tcPr marL="131024" marR="131024" anchor="ctr"/>
                </a:tc>
                <a:tc>
                  <a:txBody>
                    <a:bodyPr/>
                    <a:lstStyle/>
                    <a:p>
                      <a:pPr algn="ctr"/>
                      <a:r>
                        <a:rPr lang="en-US" sz="1400" b="0" dirty="0"/>
                        <a:t>13</a:t>
                      </a:r>
                    </a:p>
                  </a:txBody>
                  <a:tcPr marL="131024" marR="131024" anchor="ctr"/>
                </a:tc>
                <a:tc>
                  <a:txBody>
                    <a:bodyPr/>
                    <a:lstStyle/>
                    <a:p>
                      <a:pPr algn="ctr"/>
                      <a:r>
                        <a:rPr lang="en-US" sz="1400" b="0" dirty="0"/>
                        <a:t>19.7%</a:t>
                      </a:r>
                    </a:p>
                  </a:txBody>
                  <a:tcPr marL="131024" marR="131024" anchor="ctr"/>
                </a:tc>
                <a:tc>
                  <a:txBody>
                    <a:bodyPr/>
                    <a:lstStyle/>
                    <a:p>
                      <a:pPr algn="ctr"/>
                      <a:r>
                        <a:rPr lang="en-US" sz="1400" b="0" dirty="0"/>
                        <a:t>9</a:t>
                      </a:r>
                    </a:p>
                  </a:txBody>
                  <a:tcPr marL="131024" marR="131024" anchor="ctr"/>
                </a:tc>
                <a:tc>
                  <a:txBody>
                    <a:bodyPr/>
                    <a:lstStyle/>
                    <a:p>
                      <a:pPr algn="ctr"/>
                      <a:r>
                        <a:rPr lang="en-US" sz="1400" b="0" dirty="0"/>
                        <a:t>13.6%</a:t>
                      </a:r>
                    </a:p>
                  </a:txBody>
                  <a:tcPr marL="131024" marR="131024" anchor="ctr"/>
                </a:tc>
                <a:extLst>
                  <a:ext uri="{0D108BD9-81ED-4DB2-BD59-A6C34878D82A}">
                    <a16:rowId xmlns:a16="http://schemas.microsoft.com/office/drawing/2014/main" val="10002"/>
                  </a:ext>
                </a:extLst>
              </a:tr>
              <a:tr h="360455">
                <a:tc>
                  <a:txBody>
                    <a:bodyPr/>
                    <a:lstStyle/>
                    <a:p>
                      <a:r>
                        <a:rPr lang="en-US" sz="1500" dirty="0">
                          <a:solidFill>
                            <a:schemeClr val="bg1"/>
                          </a:solidFill>
                        </a:rPr>
                        <a:t>School</a:t>
                      </a:r>
                      <a:r>
                        <a:rPr lang="en-US" sz="1500" baseline="0" dirty="0">
                          <a:solidFill>
                            <a:schemeClr val="bg1"/>
                          </a:solidFill>
                        </a:rPr>
                        <a:t> 4</a:t>
                      </a:r>
                      <a:endParaRPr lang="en-US" sz="1500" dirty="0">
                        <a:solidFill>
                          <a:schemeClr val="bg1"/>
                        </a:solidFill>
                      </a:endParaRPr>
                    </a:p>
                  </a:txBody>
                  <a:tcPr marL="131024" marR="131024">
                    <a:solidFill>
                      <a:schemeClr val="tx2"/>
                    </a:solidFill>
                  </a:tcPr>
                </a:tc>
                <a:tc>
                  <a:txBody>
                    <a:bodyPr/>
                    <a:lstStyle/>
                    <a:p>
                      <a:pPr algn="ctr"/>
                      <a:r>
                        <a:rPr lang="en-US" sz="1400" b="0" dirty="0"/>
                        <a:t>35</a:t>
                      </a:r>
                    </a:p>
                  </a:txBody>
                  <a:tcPr marL="131024" marR="131024" anchor="ctr"/>
                </a:tc>
                <a:tc>
                  <a:txBody>
                    <a:bodyPr/>
                    <a:lstStyle/>
                    <a:p>
                      <a:pPr algn="ctr"/>
                      <a:r>
                        <a:rPr lang="en-US" sz="1400" b="0" dirty="0"/>
                        <a:t>50.0%</a:t>
                      </a:r>
                    </a:p>
                  </a:txBody>
                  <a:tcPr marL="131024" marR="131024" anchor="ctr"/>
                </a:tc>
                <a:tc>
                  <a:txBody>
                    <a:bodyPr/>
                    <a:lstStyle/>
                    <a:p>
                      <a:pPr algn="ctr"/>
                      <a:r>
                        <a:rPr lang="en-US" sz="1400" b="0" dirty="0"/>
                        <a:t>17</a:t>
                      </a:r>
                    </a:p>
                  </a:txBody>
                  <a:tcPr marL="131024" marR="131024" anchor="ctr"/>
                </a:tc>
                <a:tc>
                  <a:txBody>
                    <a:bodyPr/>
                    <a:lstStyle/>
                    <a:p>
                      <a:pPr algn="ctr"/>
                      <a:r>
                        <a:rPr lang="en-US" sz="1400" b="0" dirty="0"/>
                        <a:t>24.3%</a:t>
                      </a:r>
                    </a:p>
                  </a:txBody>
                  <a:tcPr marL="131024" marR="131024" anchor="ctr"/>
                </a:tc>
                <a:tc>
                  <a:txBody>
                    <a:bodyPr/>
                    <a:lstStyle/>
                    <a:p>
                      <a:pPr algn="ctr"/>
                      <a:r>
                        <a:rPr lang="en-US" sz="1400" b="0" dirty="0"/>
                        <a:t>18</a:t>
                      </a:r>
                    </a:p>
                  </a:txBody>
                  <a:tcPr marL="131024" marR="131024" anchor="ctr"/>
                </a:tc>
                <a:tc>
                  <a:txBody>
                    <a:bodyPr/>
                    <a:lstStyle/>
                    <a:p>
                      <a:pPr algn="ctr"/>
                      <a:r>
                        <a:rPr lang="en-US" sz="1400" b="0" dirty="0"/>
                        <a:t>25.7%</a:t>
                      </a:r>
                    </a:p>
                  </a:txBody>
                  <a:tcPr marL="131024" marR="131024" anchor="ctr"/>
                </a:tc>
                <a:extLst>
                  <a:ext uri="{0D108BD9-81ED-4DB2-BD59-A6C34878D82A}">
                    <a16:rowId xmlns:a16="http://schemas.microsoft.com/office/drawing/2014/main" val="10003"/>
                  </a:ext>
                </a:extLst>
              </a:tr>
              <a:tr h="360455">
                <a:tc>
                  <a:txBody>
                    <a:bodyPr/>
                    <a:lstStyle/>
                    <a:p>
                      <a:r>
                        <a:rPr lang="en-US" sz="1500" dirty="0">
                          <a:solidFill>
                            <a:schemeClr val="bg1"/>
                          </a:solidFill>
                        </a:rPr>
                        <a:t>School</a:t>
                      </a:r>
                      <a:r>
                        <a:rPr lang="en-US" sz="1500" baseline="0" dirty="0">
                          <a:solidFill>
                            <a:schemeClr val="bg1"/>
                          </a:solidFill>
                        </a:rPr>
                        <a:t> 5</a:t>
                      </a:r>
                      <a:endParaRPr lang="en-US" sz="1500" dirty="0">
                        <a:solidFill>
                          <a:schemeClr val="bg1"/>
                        </a:solidFill>
                      </a:endParaRPr>
                    </a:p>
                  </a:txBody>
                  <a:tcPr marL="131024" marR="131024">
                    <a:solidFill>
                      <a:schemeClr val="tx2"/>
                    </a:solidFill>
                  </a:tcPr>
                </a:tc>
                <a:tc>
                  <a:txBody>
                    <a:bodyPr/>
                    <a:lstStyle/>
                    <a:p>
                      <a:pPr algn="ctr"/>
                      <a:r>
                        <a:rPr lang="en-US" sz="1400" b="0" dirty="0"/>
                        <a:t>21</a:t>
                      </a:r>
                    </a:p>
                  </a:txBody>
                  <a:tcPr marL="131024" marR="131024" anchor="ctr"/>
                </a:tc>
                <a:tc>
                  <a:txBody>
                    <a:bodyPr/>
                    <a:lstStyle/>
                    <a:p>
                      <a:pPr algn="ctr"/>
                      <a:r>
                        <a:rPr lang="en-US" sz="1400" b="0" dirty="0"/>
                        <a:t>55.3%</a:t>
                      </a:r>
                    </a:p>
                  </a:txBody>
                  <a:tcPr marL="131024" marR="131024" anchor="ctr"/>
                </a:tc>
                <a:tc>
                  <a:txBody>
                    <a:bodyPr/>
                    <a:lstStyle/>
                    <a:p>
                      <a:pPr algn="ctr"/>
                      <a:r>
                        <a:rPr lang="en-US" sz="1400" b="0" dirty="0"/>
                        <a:t>8</a:t>
                      </a:r>
                    </a:p>
                  </a:txBody>
                  <a:tcPr marL="131024" marR="131024" anchor="ctr"/>
                </a:tc>
                <a:tc>
                  <a:txBody>
                    <a:bodyPr/>
                    <a:lstStyle/>
                    <a:p>
                      <a:pPr algn="ctr"/>
                      <a:r>
                        <a:rPr lang="en-US" sz="1400" b="0" dirty="0"/>
                        <a:t>21.1%</a:t>
                      </a:r>
                    </a:p>
                  </a:txBody>
                  <a:tcPr marL="131024" marR="131024" anchor="ctr"/>
                </a:tc>
                <a:tc>
                  <a:txBody>
                    <a:bodyPr/>
                    <a:lstStyle/>
                    <a:p>
                      <a:pPr algn="ctr"/>
                      <a:r>
                        <a:rPr lang="en-US" sz="1400" b="0" dirty="0"/>
                        <a:t>9</a:t>
                      </a:r>
                    </a:p>
                  </a:txBody>
                  <a:tcPr marL="131024" marR="131024" anchor="ctr"/>
                </a:tc>
                <a:tc>
                  <a:txBody>
                    <a:bodyPr/>
                    <a:lstStyle/>
                    <a:p>
                      <a:pPr algn="ctr"/>
                      <a:r>
                        <a:rPr lang="en-US" sz="1400" b="0" dirty="0"/>
                        <a:t>23.7%</a:t>
                      </a:r>
                    </a:p>
                  </a:txBody>
                  <a:tcPr marL="131024" marR="131024" anchor="ctr"/>
                </a:tc>
                <a:extLst>
                  <a:ext uri="{0D108BD9-81ED-4DB2-BD59-A6C34878D82A}">
                    <a16:rowId xmlns:a16="http://schemas.microsoft.com/office/drawing/2014/main" val="10004"/>
                  </a:ext>
                </a:extLst>
              </a:tr>
              <a:tr h="360455">
                <a:tc>
                  <a:txBody>
                    <a:bodyPr/>
                    <a:lstStyle/>
                    <a:p>
                      <a:r>
                        <a:rPr lang="en-US" sz="1500" dirty="0">
                          <a:solidFill>
                            <a:schemeClr val="bg1"/>
                          </a:solidFill>
                        </a:rPr>
                        <a:t>School</a:t>
                      </a:r>
                      <a:r>
                        <a:rPr lang="en-US" sz="1500" baseline="0" dirty="0">
                          <a:solidFill>
                            <a:schemeClr val="bg1"/>
                          </a:solidFill>
                        </a:rPr>
                        <a:t> 6</a:t>
                      </a:r>
                      <a:endParaRPr lang="en-US" sz="1500" dirty="0">
                        <a:solidFill>
                          <a:schemeClr val="bg1"/>
                        </a:solidFill>
                      </a:endParaRPr>
                    </a:p>
                  </a:txBody>
                  <a:tcPr marL="131024" marR="131024">
                    <a:solidFill>
                      <a:schemeClr val="tx2"/>
                    </a:solidFill>
                  </a:tcPr>
                </a:tc>
                <a:tc>
                  <a:txBody>
                    <a:bodyPr/>
                    <a:lstStyle/>
                    <a:p>
                      <a:pPr algn="ctr"/>
                      <a:r>
                        <a:rPr lang="en-US" sz="1400" b="0" dirty="0"/>
                        <a:t>30</a:t>
                      </a:r>
                    </a:p>
                  </a:txBody>
                  <a:tcPr marL="131024" marR="131024" anchor="ctr"/>
                </a:tc>
                <a:tc>
                  <a:txBody>
                    <a:bodyPr/>
                    <a:lstStyle/>
                    <a:p>
                      <a:pPr algn="ctr"/>
                      <a:r>
                        <a:rPr lang="en-US" sz="1400" b="0" dirty="0"/>
                        <a:t>50.8%</a:t>
                      </a:r>
                    </a:p>
                  </a:txBody>
                  <a:tcPr marL="131024" marR="131024" anchor="ctr"/>
                </a:tc>
                <a:tc>
                  <a:txBody>
                    <a:bodyPr/>
                    <a:lstStyle/>
                    <a:p>
                      <a:pPr algn="ctr"/>
                      <a:r>
                        <a:rPr lang="en-US" sz="1400" b="0" dirty="0"/>
                        <a:t>14</a:t>
                      </a:r>
                    </a:p>
                  </a:txBody>
                  <a:tcPr marL="131024" marR="131024" anchor="ctr"/>
                </a:tc>
                <a:tc>
                  <a:txBody>
                    <a:bodyPr/>
                    <a:lstStyle/>
                    <a:p>
                      <a:pPr algn="ctr"/>
                      <a:r>
                        <a:rPr lang="en-US" sz="1400" b="0" dirty="0"/>
                        <a:t>23.7%</a:t>
                      </a:r>
                    </a:p>
                  </a:txBody>
                  <a:tcPr marL="131024" marR="131024" anchor="ctr"/>
                </a:tc>
                <a:tc>
                  <a:txBody>
                    <a:bodyPr/>
                    <a:lstStyle/>
                    <a:p>
                      <a:pPr algn="ctr"/>
                      <a:r>
                        <a:rPr lang="en-US" sz="1400" b="0" dirty="0"/>
                        <a:t>15</a:t>
                      </a:r>
                    </a:p>
                  </a:txBody>
                  <a:tcPr marL="131024" marR="131024" anchor="ctr"/>
                </a:tc>
                <a:tc>
                  <a:txBody>
                    <a:bodyPr/>
                    <a:lstStyle/>
                    <a:p>
                      <a:pPr algn="ctr"/>
                      <a:r>
                        <a:rPr lang="en-US" sz="1400" b="0" dirty="0"/>
                        <a:t>25.4%</a:t>
                      </a:r>
                    </a:p>
                  </a:txBody>
                  <a:tcPr marL="131024" marR="131024" anchor="ctr"/>
                </a:tc>
                <a:extLst>
                  <a:ext uri="{0D108BD9-81ED-4DB2-BD59-A6C34878D82A}">
                    <a16:rowId xmlns:a16="http://schemas.microsoft.com/office/drawing/2014/main" val="10005"/>
                  </a:ext>
                </a:extLst>
              </a:tr>
              <a:tr h="360455">
                <a:tc>
                  <a:txBody>
                    <a:bodyPr/>
                    <a:lstStyle/>
                    <a:p>
                      <a:r>
                        <a:rPr lang="en-US" sz="1500" b="1" dirty="0">
                          <a:solidFill>
                            <a:schemeClr val="bg1"/>
                          </a:solidFill>
                        </a:rPr>
                        <a:t>School</a:t>
                      </a:r>
                      <a:r>
                        <a:rPr lang="en-US" sz="1500" b="1" baseline="0" dirty="0">
                          <a:solidFill>
                            <a:schemeClr val="bg1"/>
                          </a:solidFill>
                        </a:rPr>
                        <a:t> 8</a:t>
                      </a:r>
                      <a:endParaRPr lang="en-US" sz="1500" b="1" dirty="0">
                        <a:solidFill>
                          <a:schemeClr val="bg1"/>
                        </a:solidFill>
                      </a:endParaRPr>
                    </a:p>
                  </a:txBody>
                  <a:tcPr marL="131024" marR="131024">
                    <a:solidFill>
                      <a:schemeClr val="tx2"/>
                    </a:solidFill>
                  </a:tcPr>
                </a:tc>
                <a:tc>
                  <a:txBody>
                    <a:bodyPr/>
                    <a:lstStyle/>
                    <a:p>
                      <a:pPr algn="ctr"/>
                      <a:r>
                        <a:rPr lang="en-US" sz="1400" b="0" dirty="0"/>
                        <a:t>18</a:t>
                      </a:r>
                    </a:p>
                  </a:txBody>
                  <a:tcPr marL="131024" marR="131024" anchor="ctr"/>
                </a:tc>
                <a:tc>
                  <a:txBody>
                    <a:bodyPr/>
                    <a:lstStyle/>
                    <a:p>
                      <a:pPr algn="ctr"/>
                      <a:r>
                        <a:rPr lang="en-US" sz="1400" b="0" dirty="0"/>
                        <a:t>52.9%</a:t>
                      </a:r>
                    </a:p>
                  </a:txBody>
                  <a:tcPr marL="131024" marR="131024" anchor="ctr"/>
                </a:tc>
                <a:tc>
                  <a:txBody>
                    <a:bodyPr/>
                    <a:lstStyle/>
                    <a:p>
                      <a:pPr algn="ctr"/>
                      <a:r>
                        <a:rPr lang="en-US" sz="1400" b="0" dirty="0"/>
                        <a:t>6</a:t>
                      </a:r>
                    </a:p>
                  </a:txBody>
                  <a:tcPr marL="131024" marR="131024" anchor="ctr"/>
                </a:tc>
                <a:tc>
                  <a:txBody>
                    <a:bodyPr/>
                    <a:lstStyle/>
                    <a:p>
                      <a:pPr algn="ctr"/>
                      <a:r>
                        <a:rPr lang="en-US" sz="1400" b="0" dirty="0"/>
                        <a:t>17.6%</a:t>
                      </a:r>
                    </a:p>
                  </a:txBody>
                  <a:tcPr marL="131024" marR="131024" anchor="ctr"/>
                </a:tc>
                <a:tc>
                  <a:txBody>
                    <a:bodyPr/>
                    <a:lstStyle/>
                    <a:p>
                      <a:pPr algn="ctr"/>
                      <a:r>
                        <a:rPr lang="en-US" sz="1400" b="0" dirty="0"/>
                        <a:t>10</a:t>
                      </a:r>
                    </a:p>
                  </a:txBody>
                  <a:tcPr marL="131024" marR="131024" anchor="ctr"/>
                </a:tc>
                <a:tc>
                  <a:txBody>
                    <a:bodyPr/>
                    <a:lstStyle/>
                    <a:p>
                      <a:pPr algn="ctr"/>
                      <a:r>
                        <a:rPr lang="en-US" sz="1400" b="0" dirty="0"/>
                        <a:t>29.4%</a:t>
                      </a:r>
                    </a:p>
                  </a:txBody>
                  <a:tcPr marL="131024" marR="131024" anchor="ctr"/>
                </a:tc>
                <a:extLst>
                  <a:ext uri="{0D108BD9-81ED-4DB2-BD59-A6C34878D82A}">
                    <a16:rowId xmlns:a16="http://schemas.microsoft.com/office/drawing/2014/main" val="3137287115"/>
                  </a:ext>
                </a:extLst>
              </a:tr>
              <a:tr h="360455">
                <a:tc>
                  <a:txBody>
                    <a:bodyPr/>
                    <a:lstStyle/>
                    <a:p>
                      <a:r>
                        <a:rPr lang="en-US" sz="1500" b="1" dirty="0">
                          <a:solidFill>
                            <a:schemeClr val="bg1"/>
                          </a:solidFill>
                        </a:rPr>
                        <a:t>School 9</a:t>
                      </a:r>
                    </a:p>
                  </a:txBody>
                  <a:tcPr marL="131024" marR="131024">
                    <a:solidFill>
                      <a:schemeClr val="tx2"/>
                    </a:solidFill>
                  </a:tcPr>
                </a:tc>
                <a:tc>
                  <a:txBody>
                    <a:bodyPr/>
                    <a:lstStyle/>
                    <a:p>
                      <a:pPr algn="ctr"/>
                      <a:r>
                        <a:rPr lang="en-US" sz="1400" b="0" dirty="0"/>
                        <a:t>19</a:t>
                      </a:r>
                    </a:p>
                  </a:txBody>
                  <a:tcPr marL="131024" marR="131024" anchor="ctr"/>
                </a:tc>
                <a:tc>
                  <a:txBody>
                    <a:bodyPr/>
                    <a:lstStyle/>
                    <a:p>
                      <a:pPr algn="ctr"/>
                      <a:r>
                        <a:rPr lang="en-US" sz="1400" b="0" dirty="0"/>
                        <a:t>37.3%</a:t>
                      </a:r>
                    </a:p>
                  </a:txBody>
                  <a:tcPr marL="131024" marR="131024" anchor="ctr"/>
                </a:tc>
                <a:tc>
                  <a:txBody>
                    <a:bodyPr/>
                    <a:lstStyle/>
                    <a:p>
                      <a:pPr algn="ctr"/>
                      <a:r>
                        <a:rPr lang="en-US" sz="1400" b="0" dirty="0"/>
                        <a:t>16</a:t>
                      </a:r>
                    </a:p>
                  </a:txBody>
                  <a:tcPr marL="131024" marR="131024" anchor="ctr"/>
                </a:tc>
                <a:tc>
                  <a:txBody>
                    <a:bodyPr/>
                    <a:lstStyle/>
                    <a:p>
                      <a:pPr algn="ctr"/>
                      <a:r>
                        <a:rPr lang="en-US" sz="1400" b="0" dirty="0"/>
                        <a:t>31.4%</a:t>
                      </a:r>
                    </a:p>
                  </a:txBody>
                  <a:tcPr marL="131024" marR="131024" anchor="ctr"/>
                </a:tc>
                <a:tc>
                  <a:txBody>
                    <a:bodyPr/>
                    <a:lstStyle/>
                    <a:p>
                      <a:pPr algn="ctr"/>
                      <a:r>
                        <a:rPr lang="en-US" sz="1400" b="0" dirty="0"/>
                        <a:t>16</a:t>
                      </a:r>
                    </a:p>
                  </a:txBody>
                  <a:tcPr marL="131024" marR="131024" anchor="ctr"/>
                </a:tc>
                <a:tc>
                  <a:txBody>
                    <a:bodyPr/>
                    <a:lstStyle/>
                    <a:p>
                      <a:pPr algn="ctr"/>
                      <a:r>
                        <a:rPr lang="en-US" sz="1400" b="0" dirty="0"/>
                        <a:t>31.4%</a:t>
                      </a:r>
                    </a:p>
                  </a:txBody>
                  <a:tcPr marL="131024" marR="131024" anchor="ctr"/>
                </a:tc>
                <a:extLst>
                  <a:ext uri="{0D108BD9-81ED-4DB2-BD59-A6C34878D82A}">
                    <a16:rowId xmlns:a16="http://schemas.microsoft.com/office/drawing/2014/main" val="4260488625"/>
                  </a:ext>
                </a:extLst>
              </a:tr>
              <a:tr h="360455">
                <a:tc>
                  <a:txBody>
                    <a:bodyPr/>
                    <a:lstStyle/>
                    <a:p>
                      <a:r>
                        <a:rPr lang="en-US" sz="1500" b="1" dirty="0">
                          <a:solidFill>
                            <a:schemeClr val="bg1"/>
                          </a:solidFill>
                        </a:rPr>
                        <a:t>School 10</a:t>
                      </a:r>
                    </a:p>
                  </a:txBody>
                  <a:tcPr marL="131024" marR="131024">
                    <a:solidFill>
                      <a:schemeClr val="tx2"/>
                    </a:solidFill>
                  </a:tcPr>
                </a:tc>
                <a:tc>
                  <a:txBody>
                    <a:bodyPr/>
                    <a:lstStyle/>
                    <a:p>
                      <a:pPr algn="ctr"/>
                      <a:r>
                        <a:rPr lang="en-US" sz="1400" b="0" dirty="0"/>
                        <a:t>16</a:t>
                      </a:r>
                    </a:p>
                  </a:txBody>
                  <a:tcPr marL="131024" marR="131024" anchor="ctr"/>
                </a:tc>
                <a:tc>
                  <a:txBody>
                    <a:bodyPr/>
                    <a:lstStyle/>
                    <a:p>
                      <a:pPr algn="ctr"/>
                      <a:r>
                        <a:rPr lang="en-US" sz="1400" b="0" dirty="0"/>
                        <a:t>47.1%</a:t>
                      </a:r>
                    </a:p>
                  </a:txBody>
                  <a:tcPr marL="131024" marR="131024" anchor="ctr"/>
                </a:tc>
                <a:tc>
                  <a:txBody>
                    <a:bodyPr/>
                    <a:lstStyle/>
                    <a:p>
                      <a:pPr algn="ctr"/>
                      <a:r>
                        <a:rPr lang="en-US" sz="1400" b="0" dirty="0"/>
                        <a:t>8</a:t>
                      </a:r>
                    </a:p>
                  </a:txBody>
                  <a:tcPr marL="131024" marR="131024" anchor="ctr"/>
                </a:tc>
                <a:tc>
                  <a:txBody>
                    <a:bodyPr/>
                    <a:lstStyle/>
                    <a:p>
                      <a:pPr algn="ctr"/>
                      <a:r>
                        <a:rPr lang="en-US" sz="1400" b="0" dirty="0"/>
                        <a:t>23.5%</a:t>
                      </a:r>
                    </a:p>
                  </a:txBody>
                  <a:tcPr marL="131024" marR="131024" anchor="ctr"/>
                </a:tc>
                <a:tc>
                  <a:txBody>
                    <a:bodyPr/>
                    <a:lstStyle/>
                    <a:p>
                      <a:pPr algn="ctr"/>
                      <a:r>
                        <a:rPr lang="en-US" sz="1400" b="0" dirty="0"/>
                        <a:t>10</a:t>
                      </a:r>
                    </a:p>
                  </a:txBody>
                  <a:tcPr marL="131024" marR="131024" anchor="ctr"/>
                </a:tc>
                <a:tc>
                  <a:txBody>
                    <a:bodyPr/>
                    <a:lstStyle/>
                    <a:p>
                      <a:pPr algn="ctr"/>
                      <a:r>
                        <a:rPr lang="en-US" sz="1400" b="0" dirty="0"/>
                        <a:t>29.4%</a:t>
                      </a:r>
                    </a:p>
                  </a:txBody>
                  <a:tcPr marL="131024" marR="131024" anchor="ctr"/>
                </a:tc>
                <a:extLst>
                  <a:ext uri="{0D108BD9-81ED-4DB2-BD59-A6C34878D82A}">
                    <a16:rowId xmlns:a16="http://schemas.microsoft.com/office/drawing/2014/main" val="405821739"/>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9</a:t>
            </a:fld>
            <a:endParaRPr lang="en-US"/>
          </a:p>
        </p:txBody>
      </p:sp>
    </p:spTree>
    <p:extLst>
      <p:ext uri="{BB962C8B-B14F-4D97-AF65-F5344CB8AC3E}">
        <p14:creationId xmlns:p14="http://schemas.microsoft.com/office/powerpoint/2010/main" val="16158928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ustom 11">
      <a:dk1>
        <a:sysClr val="windowText" lastClr="000000"/>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ReviewStatus xmlns="15ebe88e-7bda-4304-bde2-f2b889566e4a" xsi:nil="true"/>
    <_ip_UnifiedCompliancePolicyProperties xmlns="http://schemas.microsoft.com/sharepoint/v3" xsi:nil="true"/>
    <Notes_x003a_ xmlns="15ebe88e-7bda-4304-bde2-f2b889566e4a" xsi:nil="true"/>
    <_Flow_SignoffStatus xmlns="15ebe88e-7bda-4304-bde2-f2b889566e4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24C37DC6888604FBE624C8711B8619C" ma:contentTypeVersion="17" ma:contentTypeDescription="Create a new document." ma:contentTypeScope="" ma:versionID="d5c233f9e27d6a6ec85a1d1a260ab4d8">
  <xsd:schema xmlns:xsd="http://www.w3.org/2001/XMLSchema" xmlns:xs="http://www.w3.org/2001/XMLSchema" xmlns:p="http://schemas.microsoft.com/office/2006/metadata/properties" xmlns:ns1="http://schemas.microsoft.com/sharepoint/v3" xmlns:ns2="15ebe88e-7bda-4304-bde2-f2b889566e4a" xmlns:ns3="8089b851-2d40-4043-a4c6-e46a55c68222" targetNamespace="http://schemas.microsoft.com/office/2006/metadata/properties" ma:root="true" ma:fieldsID="4d6b15369b1027f2cebec0a3ed2851cf" ns1:_="" ns2:_="" ns3:_="">
    <xsd:import namespace="http://schemas.microsoft.com/sharepoint/v3"/>
    <xsd:import namespace="15ebe88e-7bda-4304-bde2-f2b889566e4a"/>
    <xsd:import namespace="8089b851-2d40-4043-a4c6-e46a55c682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1:_ip_UnifiedCompliancePolicyProperties" minOccurs="0"/>
                <xsd:element ref="ns1:_ip_UnifiedCompliancePolicyUIAction" minOccurs="0"/>
                <xsd:element ref="ns2:MediaServiceAutoKeyPoints" minOccurs="0"/>
                <xsd:element ref="ns2:MediaServiceKeyPoints" minOccurs="0"/>
                <xsd:element ref="ns2:Notes_x003a_"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ReviewStatu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ebe88e-7bda-4304-bde2-f2b889566e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Notes_x003a_" ma:index="16" nillable="true" ma:displayName="Notes:" ma:description="Signed off by JM and Sent to B&amp;A on 2/18/21 @ 9:14AM" ma:format="Dropdown" ma:internalName="Notes_x003a_">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ReviewStatus" ma:index="22" nillable="true" ma:displayName="Review Status" ma:format="Dropdown" ma:internalName="ReviewStatus">
      <xsd:simpleType>
        <xsd:union memberTypes="dms:Text">
          <xsd:simpleType>
            <xsd:restriction base="dms:Choice">
              <xsd:enumeration value="In Review: GEG"/>
              <xsd:enumeration value="In Review: DP"/>
              <xsd:enumeration value="In Review: LE"/>
              <xsd:enumeration value="In Review: LH"/>
              <xsd:enumeration value="Ready to Publish"/>
            </xsd:restriction>
          </xsd:simpleType>
        </xsd:union>
      </xsd:simpleType>
    </xsd:element>
    <xsd:element name="_Flow_SignoffStatus" ma:index="23"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89b851-2d40-4043-a4c6-e46a55c682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5FEC6F-AF42-4C8F-81A6-2FB6E7666E77}">
  <ds:schemaRefs>
    <ds:schemaRef ds:uri="http://www.w3.org/XML/1998/namespace"/>
    <ds:schemaRef ds:uri="http://schemas.microsoft.com/office/2006/documentManagement/types"/>
    <ds:schemaRef ds:uri="8089b851-2d40-4043-a4c6-e46a55c68222"/>
    <ds:schemaRef ds:uri="http://purl.org/dc/elements/1.1/"/>
    <ds:schemaRef ds:uri="http://schemas.microsoft.com/sharepoint/v3"/>
    <ds:schemaRef ds:uri="http://schemas.microsoft.com/office/infopath/2007/PartnerControls"/>
    <ds:schemaRef ds:uri="http://schemas.openxmlformats.org/package/2006/metadata/core-properties"/>
    <ds:schemaRef ds:uri="http://purl.org/dc/terms/"/>
    <ds:schemaRef ds:uri="15ebe88e-7bda-4304-bde2-f2b889566e4a"/>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0538AA63-6EBB-41C1-B855-76F8A9EE178E}">
  <ds:schemaRefs>
    <ds:schemaRef ds:uri="http://schemas.microsoft.com/sharepoint/v3/contenttype/forms"/>
  </ds:schemaRefs>
</ds:datastoreItem>
</file>

<file path=customXml/itemProps3.xml><?xml version="1.0" encoding="utf-8"?>
<ds:datastoreItem xmlns:ds="http://schemas.openxmlformats.org/officeDocument/2006/customXml" ds:itemID="{DAFDBE33-4385-45BB-BBD4-591E6154B2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5ebe88e-7bda-4304-bde2-f2b889566e4a"/>
    <ds:schemaRef ds:uri="8089b851-2d40-4043-a4c6-e46a55c682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Apex</Template>
  <TotalTime>14852</TotalTime>
  <Words>2867</Words>
  <Application>Microsoft Macintosh PowerPoint</Application>
  <PresentationFormat>On-screen Show (4:3)</PresentationFormat>
  <Paragraphs>939</Paragraphs>
  <Slides>30</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Wingdings</vt:lpstr>
      <vt:lpstr>Wingdings 2</vt:lpstr>
      <vt:lpstr>Grid</vt:lpstr>
      <vt:lpstr>Start Strong: Fall 2021 Administrations   Linden Public Schools January 20, 2022</vt:lpstr>
      <vt:lpstr>Start Strong Assessment Overview</vt:lpstr>
      <vt:lpstr>Start Strong Test Design</vt:lpstr>
      <vt:lpstr>Start Strong Grade And Content Alignment</vt:lpstr>
      <vt:lpstr>Linden Public Schools Number of Students Tested  Start Strong Fall 2021 Administrations</vt:lpstr>
      <vt:lpstr>Linden Public Schools Start Strong Fall 2021 Administrations English Language Arts – Support Levels</vt:lpstr>
      <vt:lpstr>Linden Public Schools Start Strong Fall 2021 Administrations Mathematics – Support Levels</vt:lpstr>
      <vt:lpstr>Linden Public Schools  Start Strong Fall 2021 Administrations Science – Support Levels</vt:lpstr>
      <vt:lpstr>Linden Public Schools Start Strong Fall 2021 School- &amp; Grade-Level Outcomes English Language Arts Grade 4 – Support Levels</vt:lpstr>
      <vt:lpstr>Linden Public Schools Start Strong Fall 2021 School- &amp; Grade-Level Outcomes English Language Arts Grade 5 – Support Levels</vt:lpstr>
      <vt:lpstr>Linden Public Schools Start Strong Fall 2021 School- &amp; Grade-Level Outcomes Mathematics Grade 4 – Support Levels</vt:lpstr>
      <vt:lpstr>Linden Public Schools Start Strong Fall 2021 School- &amp; Grade-Level Outcomes Mathematics Grade 5 – Support Levels</vt:lpstr>
      <vt:lpstr>Linden Public Schools Start Strong Fall 2021 School- &amp; Grade-Level Outcomes Science Grade 6 – Support Levels</vt:lpstr>
      <vt:lpstr>Linden Public Schools Start Strong Fall 2021 School- &amp; Grade-Level Outcomes English Language Arts Grade 6 – Support Levels</vt:lpstr>
      <vt:lpstr>Linden Public Schools Start Strong Fall 2021 School- &amp; Grade-Level Outcomes English Language Arts Grade 7 – Support Levels</vt:lpstr>
      <vt:lpstr>Linden Public Schools Start Strong Fall 2021 School- &amp; Grade-Level Outcomes English Language Arts Grade 8 – Support Levels</vt:lpstr>
      <vt:lpstr>Linden Public Schools Start Strong Fall 2021 School- &amp; Grade-Level Outcomes Mathematics Grade 6 – Support Levels</vt:lpstr>
      <vt:lpstr>Linden Public Schools Start Strong Fall 2021 School- &amp; Grade-Level Outcomes Mathematics Grade 7 – Support Levels</vt:lpstr>
      <vt:lpstr>Linden Public Schools Start Strong Fall 2021 School- &amp; Grade-Level Outcomes Mathematics Grade 8 – Support Levels</vt:lpstr>
      <vt:lpstr>Linden Public Schools Start Strong Fall 2021 School- &amp; Grade-Level Outcomes Algebra I – Support Levels</vt:lpstr>
      <vt:lpstr>2021-2022 Start Strong  English Language Arts</vt:lpstr>
      <vt:lpstr>2021-2022 Start Strong  Mathematics</vt:lpstr>
      <vt:lpstr>2021-2022 Start Strong  English Language Arts</vt:lpstr>
      <vt:lpstr>2021-2022 Start Strong  Mathematics</vt:lpstr>
      <vt:lpstr>Start Strong vs. edmentum</vt:lpstr>
      <vt:lpstr>Start Strong vs. edmentum</vt:lpstr>
      <vt:lpstr>Beginning of The Year Assessments English Language Arts</vt:lpstr>
      <vt:lpstr>Beginning of The Year Assessments Mathematics</vt:lpstr>
      <vt:lpstr>Professional development</vt:lpstr>
      <vt:lpstr>Professional development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 Strong</dc:title>
  <dc:creator>Wills, Rebecca</dc:creator>
  <cp:lastModifiedBy>Dariusz Kondratowicz</cp:lastModifiedBy>
  <cp:revision>21</cp:revision>
  <cp:lastPrinted>2018-08-16T13:43:02Z</cp:lastPrinted>
  <dcterms:created xsi:type="dcterms:W3CDTF">2015-10-11T00:51:08Z</dcterms:created>
  <dcterms:modified xsi:type="dcterms:W3CDTF">2022-01-20T20:37:04Z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0x010100524C37DC6888604FBE624C8711B8619C</vt:lpwstr>
  </property>
</Properties>
</file>