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26"/>
  </p:notesMasterIdLst>
  <p:sldIdLst>
    <p:sldId id="262" r:id="rId5"/>
    <p:sldId id="696" r:id="rId6"/>
    <p:sldId id="685" r:id="rId7"/>
    <p:sldId id="705" r:id="rId8"/>
    <p:sldId id="671" r:id="rId9"/>
    <p:sldId id="411" r:id="rId10"/>
    <p:sldId id="684" r:id="rId11"/>
    <p:sldId id="294" r:id="rId12"/>
    <p:sldId id="664" r:id="rId13"/>
    <p:sldId id="687" r:id="rId14"/>
    <p:sldId id="666" r:id="rId15"/>
    <p:sldId id="669" r:id="rId16"/>
    <p:sldId id="667" r:id="rId17"/>
    <p:sldId id="688" r:id="rId18"/>
    <p:sldId id="319" r:id="rId19"/>
    <p:sldId id="689" r:id="rId20"/>
    <p:sldId id="668" r:id="rId21"/>
    <p:sldId id="706" r:id="rId22"/>
    <p:sldId id="690" r:id="rId23"/>
    <p:sldId id="691" r:id="rId24"/>
    <p:sldId id="702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">
          <p15:clr>
            <a:srgbClr val="A4A3A4"/>
          </p15:clr>
        </p15:guide>
        <p15:guide id="2" orient="horz" pos="486">
          <p15:clr>
            <a:srgbClr val="A4A3A4"/>
          </p15:clr>
        </p15:guide>
        <p15:guide id="3" orient="horz" pos="1619">
          <p15:clr>
            <a:srgbClr val="A4A3A4"/>
          </p15:clr>
        </p15:guide>
        <p15:guide id="4" orient="horz" pos="756">
          <p15:clr>
            <a:srgbClr val="A4A3A4"/>
          </p15:clr>
        </p15:guide>
        <p15:guide id="5" orient="horz" pos="2159">
          <p15:clr>
            <a:srgbClr val="A4A3A4"/>
          </p15:clr>
        </p15:guide>
        <p15:guide id="6" orient="horz" pos="2900">
          <p15:clr>
            <a:srgbClr val="A4A3A4"/>
          </p15:clr>
        </p15:guide>
        <p15:guide id="7" pos="227">
          <p15:clr>
            <a:srgbClr val="A4A3A4"/>
          </p15:clr>
        </p15:guide>
        <p15:guide id="8" pos="2880">
          <p15:clr>
            <a:srgbClr val="A4A3A4"/>
          </p15:clr>
        </p15:guide>
        <p15:guide id="9" pos="5534">
          <p15:clr>
            <a:srgbClr val="A4A3A4"/>
          </p15:clr>
        </p15:guide>
        <p15:guide id="10" pos="3339">
          <p15:clr>
            <a:srgbClr val="A4A3A4"/>
          </p15:clr>
        </p15:guide>
        <p15:guide id="11" pos="3511">
          <p15:clr>
            <a:srgbClr val="A4A3A4"/>
          </p15:clr>
        </p15:guide>
        <p15:guide id="12" pos="5595">
          <p15:clr>
            <a:srgbClr val="A4A3A4"/>
          </p15:clr>
        </p15:guide>
        <p15:guide id="13" pos="4609">
          <p15:clr>
            <a:srgbClr val="A4A3A4"/>
          </p15:clr>
        </p15:guide>
        <p15:guide id="14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B02A"/>
    <a:srgbClr val="2DB035"/>
    <a:srgbClr val="E1592A"/>
    <a:srgbClr val="00ACC9"/>
    <a:srgbClr val="573D82"/>
    <a:srgbClr val="333333"/>
    <a:srgbClr val="81D086"/>
    <a:srgbClr val="DC582A"/>
    <a:srgbClr val="00AEC7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1277" autoAdjust="0"/>
  </p:normalViewPr>
  <p:slideViewPr>
    <p:cSldViewPr snapToGrid="0">
      <p:cViewPr varScale="1">
        <p:scale>
          <a:sx n="89" d="100"/>
          <a:sy n="89" d="100"/>
        </p:scale>
        <p:origin x="294" y="72"/>
      </p:cViewPr>
      <p:guideLst>
        <p:guide orient="horz" pos="180"/>
        <p:guide orient="horz" pos="486"/>
        <p:guide orient="horz" pos="1619"/>
        <p:guide orient="horz" pos="756"/>
        <p:guide orient="horz" pos="2159"/>
        <p:guide orient="horz" pos="2900"/>
        <p:guide pos="227"/>
        <p:guide pos="2880"/>
        <p:guide pos="5534"/>
        <p:guide pos="3339"/>
        <p:guide pos="3511"/>
        <p:guide pos="5595"/>
        <p:guide pos="4609"/>
        <p:guide pos="11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88AF4-7541-AF40-A6B7-1DFCB02B1917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552B0-C013-0640-B23A-2D57AA8B1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44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52B0-C013-0640-B23A-2D57AA8B18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57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52B0-C013-0640-B23A-2D57AA8B189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552B0-C013-0640-B23A-2D57AA8B18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256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0288" y="520700"/>
            <a:ext cx="4635500" cy="2608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552B0-C013-0640-B23A-2D57AA8B18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767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320675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552B0-C013-0640-B23A-2D57AA8B189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05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320675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086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320675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086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552B0-C013-0640-B23A-2D57AA8B189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27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134958"/>
            <a:ext cx="6434847" cy="21336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6000" baseline="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8845" y="2571734"/>
            <a:ext cx="6400800" cy="482751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date and/or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856" y="3232706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149750-3681-4945-8E73-7653A612DC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8504" y="4787511"/>
            <a:ext cx="1445496" cy="3559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91C364-53D0-41B7-9BD7-791B06886B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87621"/>
            <a:ext cx="2743200" cy="105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38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rong quote or statement">
    <p:bg>
      <p:bgPr>
        <a:solidFill>
          <a:srgbClr val="2DB0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6287" y="4747807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9398" y="4747808"/>
            <a:ext cx="489625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B87BD71D-69BE-4AC5-8E30-1F7333521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285750"/>
            <a:ext cx="5487988" cy="4317999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strong quote or statement</a:t>
            </a:r>
          </a:p>
        </p:txBody>
      </p:sp>
    </p:spTree>
    <p:extLst>
      <p:ext uri="{BB962C8B-B14F-4D97-AF65-F5344CB8AC3E}">
        <p14:creationId xmlns:p14="http://schemas.microsoft.com/office/powerpoint/2010/main" val="3496073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0931" y="4541553"/>
            <a:ext cx="8385048" cy="311264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84175" y="1152144"/>
            <a:ext cx="8385048" cy="3226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78022" y="799646"/>
            <a:ext cx="8385048" cy="2977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i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09406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78022" y="799648"/>
            <a:ext cx="8385048" cy="2977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768" b="0" i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76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76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76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768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0931" y="4541556"/>
            <a:ext cx="8385048" cy="311264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804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5" y="118427"/>
            <a:ext cx="8608987" cy="857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267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2" y="118427"/>
            <a:ext cx="8619626" cy="864064"/>
          </a:xfrm>
        </p:spPr>
        <p:txBody>
          <a:bodyPr anchor="t">
            <a:noAutofit/>
          </a:bodyPr>
          <a:lstStyle>
            <a:lvl1pPr algn="l">
              <a:defRPr sz="3200" baseline="0">
                <a:latin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12" y="1200151"/>
            <a:ext cx="8619626" cy="3394472"/>
          </a:xfrm>
        </p:spPr>
        <p:txBody>
          <a:bodyPr>
            <a:noAutofit/>
          </a:bodyPr>
          <a:lstStyle>
            <a:lvl1pPr marL="174625" indent="-174625">
              <a:spcBef>
                <a:spcPts val="0"/>
              </a:spcBef>
              <a:buClr>
                <a:schemeClr val="tx2"/>
              </a:buClr>
              <a:defRPr sz="2000" baseline="0"/>
            </a:lvl1pPr>
            <a:lvl2pPr marL="631825" indent="-174625">
              <a:spcBef>
                <a:spcPts val="0"/>
              </a:spcBef>
              <a:buClr>
                <a:schemeClr val="tx2"/>
              </a:buClr>
              <a:defRPr sz="2000"/>
            </a:lvl2pPr>
            <a:lvl3pPr marL="1089025" indent="-174625">
              <a:spcBef>
                <a:spcPts val="0"/>
              </a:spcBef>
              <a:buClr>
                <a:schemeClr val="tx2"/>
              </a:buClr>
              <a:defRPr sz="2000"/>
            </a:lvl3pPr>
            <a:lvl4pPr marL="1546225" indent="-174625">
              <a:spcBef>
                <a:spcPts val="0"/>
              </a:spcBef>
              <a:buClr>
                <a:schemeClr val="tx2"/>
              </a:buClr>
              <a:defRPr sz="2000"/>
            </a:lvl4pPr>
            <a:lvl5pPr marL="2003425" indent="-174625">
              <a:spcBef>
                <a:spcPts val="0"/>
              </a:spcBef>
              <a:buClr>
                <a:schemeClr val="tx2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6287" y="4747807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FC7C4B-C28F-4296-B573-B911A9C15676}"/>
              </a:ext>
            </a:extLst>
          </p:cNvPr>
          <p:cNvSpPr txBox="1"/>
          <p:nvPr userDrawn="1"/>
        </p:nvSpPr>
        <p:spPr>
          <a:xfrm>
            <a:off x="252911" y="4747806"/>
            <a:ext cx="513382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51E0CEE-9D0C-4C5B-8D2C-2BBAA287495F}" type="slidenum">
              <a:rPr lang="en-US" sz="1000" smtClean="0">
                <a:solidFill>
                  <a:srgbClr val="43B02A"/>
                </a:solidFill>
              </a:rPr>
              <a:t>‹#›</a:t>
            </a:fld>
            <a:endParaRPr lang="en-US" sz="1000" dirty="0">
              <a:solidFill>
                <a:srgbClr val="43B02A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741326-9FC3-43B7-AB0C-56A26794B5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8504" y="4787511"/>
            <a:ext cx="1445496" cy="35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16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lternativ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28599" y="134958"/>
            <a:ext cx="6434847" cy="2133600"/>
          </a:xfrm>
        </p:spPr>
        <p:txBody>
          <a:bodyPr anchor="t">
            <a:noAutofit/>
          </a:bodyPr>
          <a:lstStyle>
            <a:lvl1pPr algn="l">
              <a:lnSpc>
                <a:spcPts val="6000"/>
              </a:lnSpc>
              <a:defRPr sz="60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6160" y="2571734"/>
            <a:ext cx="6400800" cy="482751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date and/or subtitle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856" y="3232706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7F3C7B-EE13-4077-A364-9D1259D18F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4802726"/>
            <a:ext cx="1444752" cy="1618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3B6945-3C2B-428C-A7EE-7516D26D9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r="12321" b="21605"/>
          <a:stretch/>
        </p:blipFill>
        <p:spPr>
          <a:xfrm>
            <a:off x="0" y="3792827"/>
            <a:ext cx="2743200" cy="13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69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2639" y="1200151"/>
            <a:ext cx="5018973" cy="339447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73713" y="1200151"/>
            <a:ext cx="3288185" cy="3394472"/>
          </a:xfrm>
        </p:spPr>
        <p:txBody>
          <a:bodyPr>
            <a:normAutofit/>
          </a:bodyPr>
          <a:lstStyle>
            <a:lvl1pPr marL="0" indent="0">
              <a:buNone/>
              <a:defRPr sz="11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appropriate icon below to insert image here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6287" y="4747807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46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ong graphic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364" y="1200151"/>
            <a:ext cx="8424862" cy="339447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6287" y="4747807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739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1650" y="115502"/>
            <a:ext cx="7772400" cy="879365"/>
          </a:xfrm>
        </p:spPr>
        <p:txBody>
          <a:bodyPr anchor="t">
            <a:noAutofit/>
          </a:bodyPr>
          <a:lstStyle>
            <a:lvl1pPr algn="l">
              <a:defRPr sz="6000" b="0" cap="none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6280" y="858046"/>
            <a:ext cx="7772400" cy="634255"/>
          </a:xfrm>
        </p:spPr>
        <p:txBody>
          <a:bodyPr anchor="t">
            <a:noAutofit/>
          </a:bodyPr>
          <a:lstStyle>
            <a:lvl1pPr marL="0" indent="0">
              <a:buNone/>
              <a:defRPr sz="36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 </a:t>
            </a:r>
          </a:p>
        </p:txBody>
      </p:sp>
    </p:spTree>
    <p:extLst>
      <p:ext uri="{BB962C8B-B14F-4D97-AF65-F5344CB8AC3E}">
        <p14:creationId xmlns:p14="http://schemas.microsoft.com/office/powerpoint/2010/main" val="632870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rong quote or statem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6287" y="4747807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9398" y="4747808"/>
            <a:ext cx="489625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B87BD71D-69BE-4AC5-8E30-1F7333521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285750"/>
            <a:ext cx="5487988" cy="4317999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strong quote or statement</a:t>
            </a:r>
          </a:p>
        </p:txBody>
      </p:sp>
    </p:spTree>
    <p:extLst>
      <p:ext uri="{BB962C8B-B14F-4D97-AF65-F5344CB8AC3E}">
        <p14:creationId xmlns:p14="http://schemas.microsoft.com/office/powerpoint/2010/main" val="3496073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lternativ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28599" y="134958"/>
            <a:ext cx="6434847" cy="783350"/>
          </a:xfrm>
        </p:spPr>
        <p:txBody>
          <a:bodyPr anchor="t">
            <a:noAutofit/>
          </a:bodyPr>
          <a:lstStyle>
            <a:lvl1pPr algn="l">
              <a:lnSpc>
                <a:spcPts val="6000"/>
              </a:lnSpc>
              <a:defRPr sz="60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6160" y="2571734"/>
            <a:ext cx="6400800" cy="482751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date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856" y="3232706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Confidentiality statement here if needed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246280" y="926429"/>
            <a:ext cx="7772400" cy="1672185"/>
          </a:xfrm>
        </p:spPr>
        <p:txBody>
          <a:bodyPr anchor="t">
            <a:noAutofit/>
          </a:bodyPr>
          <a:lstStyle>
            <a:lvl1pPr marL="0" indent="0">
              <a:buNone/>
              <a:defRPr sz="36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6AE02D-92FD-4E05-87F1-50BACCF7B0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4802726"/>
            <a:ext cx="1444752" cy="1618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299DCD-6B3B-47A8-A466-E5A3133F4D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r="12321" b="21605"/>
          <a:stretch/>
        </p:blipFill>
        <p:spPr>
          <a:xfrm>
            <a:off x="0" y="3792827"/>
            <a:ext cx="2743200" cy="13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ong graphic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364" y="1200151"/>
            <a:ext cx="8424862" cy="339447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6287" y="4747807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73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1" y="118427"/>
            <a:ext cx="8608987" cy="85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919" y="1200151"/>
            <a:ext cx="8618707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6287" y="4747806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471BB0-6FA3-4287-8F95-215F13243CA3}"/>
              </a:ext>
            </a:extLst>
          </p:cNvPr>
          <p:cNvSpPr txBox="1"/>
          <p:nvPr userDrawn="1"/>
        </p:nvSpPr>
        <p:spPr>
          <a:xfrm>
            <a:off x="252911" y="4747806"/>
            <a:ext cx="513382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51E0CEE-9D0C-4C5B-8D2C-2BBAA287495F}" type="slidenum">
              <a:rPr lang="en-US" sz="1000" smtClean="0">
                <a:solidFill>
                  <a:srgbClr val="43B02A"/>
                </a:solidFill>
              </a:rPr>
              <a:t>‹#›</a:t>
            </a:fld>
            <a:endParaRPr lang="en-US" sz="1000" dirty="0">
              <a:solidFill>
                <a:srgbClr val="43B02A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93C878-4A72-488C-B718-2B2A60B0782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8504" y="4787511"/>
            <a:ext cx="1445496" cy="35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9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5" r:id="rId8"/>
    <p:sldLayoutId id="2147483663" r:id="rId9"/>
    <p:sldLayoutId id="2147483662" r:id="rId10"/>
    <p:sldLayoutId id="2147483676" r:id="rId11"/>
    <p:sldLayoutId id="2147483677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9025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6225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3425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hyperlink" Target="https://deltadentalnj.my.salesforce.com/sfc/p/E0000000Jfja/a/0h000000DEzZ/2FOovrJUsvhhO257cESXVNBOeiBrYoYV_.v8kitCczQ" TargetMode="External"/><Relationship Id="rId4" Type="http://schemas.openxmlformats.org/officeDocument/2006/relationships/hyperlink" Target="https://www.deltadentalnj.com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deltadentalnj.com/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5.png"/><Relationship Id="rId7" Type="http://schemas.openxmlformats.org/officeDocument/2006/relationships/hyperlink" Target="https://deltadentalnj.my.salesforce.com/sfc/p/E0000000Jfja/a/0h000000DEhf/TU48NJx4xuFWkz8WkQt.Iy7dGqy1v98QczWMuuTFAY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deltadentalnj.my.salesforce.com/sfc/p/E0000000Jfja/a/0h000000DEha/gTk0911aY5h6zDAj3WOGc3exesvSWfVNXG8EH7M.mkM" TargetMode="External"/><Relationship Id="rId5" Type="http://schemas.openxmlformats.org/officeDocument/2006/relationships/hyperlink" Target="https://deltadentalnj.my.salesforce.com/sfc/p/E0000000Jfja/a/0h000000DEhV/bphvQT9kh6k6WjTmRAY6Htm5LQ2KO3t5Z28oFj23cd0" TargetMode="External"/><Relationship Id="rId4" Type="http://schemas.openxmlformats.org/officeDocument/2006/relationships/hyperlink" Target="https://www.deltadental.com/grinmag/us/en/DDNJ.html?_ga=2.251122374.1916553460.1594126898-263070101.1566568242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hyperlink" Target="https://deltadentalnj.my.salesforce.com/sfc/p/E0000000Jfja/a/0h0000000O7g/bvSWz9_qSphGvjomu4ShecREOX6JAlJ_DiUS0mA6vlc" TargetMode="External"/><Relationship Id="rId3" Type="http://schemas.openxmlformats.org/officeDocument/2006/relationships/hyperlink" Target="https://deltadentalnj.my.salesforce.com/sfc/p/E0000000Jfja/a/0h000000DEfA/oLq.oBT7fR7vTn4594h0K4g55pXWggpOqHN6hQPKM7w" TargetMode="External"/><Relationship Id="rId7" Type="http://schemas.openxmlformats.org/officeDocument/2006/relationships/hyperlink" Target="https://deltadentalnj.my.salesforce.com/sfc/p/E0000000Jfja/a/0h000000DEf5/VZLxMm0SszXXgWXX_.0AgT6186EU.gqbG9I9RQiK6KM" TargetMode="Externa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11" Type="http://schemas.openxmlformats.org/officeDocument/2006/relationships/hyperlink" Target="https://deltadentalnj.my.salesforce.com/sfc/p/E0000000Jfja/a/0h000000DEzZ/2FOovrJUsvhhO257cESXVNBOeiBrYoYV_.v8kitCczQ" TargetMode="External"/><Relationship Id="rId5" Type="http://schemas.openxmlformats.org/officeDocument/2006/relationships/hyperlink" Target="https://deltadentalnj.my.salesforce.com/sfc/p/E0000000Jfja/a/0h000000DEev/Kc2_OEU9i8zBwiSoSH2gGXPGVqdyVaMCn_8xr58J3GY" TargetMode="External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openxmlformats.org/officeDocument/2006/relationships/hyperlink" Target="https://deltadentalnj.my.salesforce.com/sfc/p/E0000000Jfja/a/0h000000DEZm/albqh3qb1HFSIxbwdLSSSeZ7r_X6D0T_YVPVcOqNLrY" TargetMode="External"/><Relationship Id="rId1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deltadentalnj.my.salesforce.com/sfc/p/E0000000Jfja/a/0h000000DEer/uzLx_FaI6PSx3bibvUr4gTmOlkM_jP5Ng3ldpwW6Hi4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png"/><Relationship Id="rId4" Type="http://schemas.openxmlformats.org/officeDocument/2006/relationships/hyperlink" Target="https://deltadentalnj.my.salesforce.com/sfc/p/E0000000Jfja/a/0h000000DKgq/dAmNwMXoTrMOZW1SQs3KsG_UjzXDndOGGL6kzqBb308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eltadentalnj.com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deltadentalnj.my.salesforce.com/sfc/p/E0000000Jfja/a/0h000000DKgg/7S27e.vB7XM8XlzmZlSqTaXiXDt2B8icAanWf3Isq3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3012" y="311296"/>
            <a:ext cx="7700682" cy="783350"/>
          </a:xfrm>
        </p:spPr>
        <p:txBody>
          <a:bodyPr/>
          <a:lstStyle/>
          <a:p>
            <a:r>
              <a:rPr lang="en-US" dirty="0"/>
              <a:t>Linden Public Schools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843" y="1676274"/>
            <a:ext cx="1355043" cy="482751"/>
          </a:xfrm>
        </p:spPr>
        <p:txBody>
          <a:bodyPr/>
          <a:lstStyle/>
          <a:p>
            <a:r>
              <a:rPr lang="en-US" dirty="0"/>
              <a:t>July 1, 2021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2"/>
          </p:nvPr>
        </p:nvSpPr>
        <p:spPr>
          <a:xfrm>
            <a:off x="2537231" y="1112835"/>
            <a:ext cx="3478305" cy="691686"/>
          </a:xfrm>
        </p:spPr>
        <p:txBody>
          <a:bodyPr/>
          <a:lstStyle/>
          <a:p>
            <a:r>
              <a:rPr lang="en-US" sz="2800" dirty="0"/>
              <a:t>2021 Delta Dental Plan</a:t>
            </a:r>
            <a:endParaRPr lang="en-US" sz="2800" dirty="0">
              <a:highlight>
                <a:srgbClr val="FFFF00"/>
              </a:highlight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D2A2338-F2B9-4A4E-A799-81FEC454A8B1}"/>
              </a:ext>
            </a:extLst>
          </p:cNvPr>
          <p:cNvGrpSpPr/>
          <p:nvPr/>
        </p:nvGrpSpPr>
        <p:grpSpPr>
          <a:xfrm>
            <a:off x="212887" y="2489894"/>
            <a:ext cx="6624824" cy="1346347"/>
            <a:chOff x="1726258" y="2480890"/>
            <a:chExt cx="6197271" cy="1312919"/>
          </a:xfrm>
        </p:grpSpPr>
        <p:pic>
          <p:nvPicPr>
            <p:cNvPr id="6" name="Picture 5" descr="A person standing in front of a mirror posing for the camera&#10;&#10;Description automatically generated">
              <a:extLst>
                <a:ext uri="{FF2B5EF4-FFF2-40B4-BE49-F238E27FC236}">
                  <a16:creationId xmlns:a16="http://schemas.microsoft.com/office/drawing/2014/main" id="{1F0E9979-FFAB-43F6-BD0A-2A2A34664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6258" y="2480890"/>
              <a:ext cx="2174335" cy="1295182"/>
            </a:xfrm>
            <a:prstGeom prst="rect">
              <a:avLst/>
            </a:prstGeom>
          </p:spPr>
        </p:pic>
        <p:pic>
          <p:nvPicPr>
            <p:cNvPr id="7" name="Picture 6" descr="A person standing in front of a counter&#10;&#10;Description automatically generated">
              <a:extLst>
                <a:ext uri="{FF2B5EF4-FFF2-40B4-BE49-F238E27FC236}">
                  <a16:creationId xmlns:a16="http://schemas.microsoft.com/office/drawing/2014/main" id="{A6C20985-E000-4D62-ADF8-201224B26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0593" y="2485785"/>
              <a:ext cx="2055420" cy="1308024"/>
            </a:xfrm>
            <a:prstGeom prst="rect">
              <a:avLst/>
            </a:prstGeom>
          </p:spPr>
        </p:pic>
        <p:pic>
          <p:nvPicPr>
            <p:cNvPr id="8" name="Picture 7" descr="A picture containing person, young, little, boy&#10;&#10;Description automatically generated">
              <a:extLst>
                <a:ext uri="{FF2B5EF4-FFF2-40B4-BE49-F238E27FC236}">
                  <a16:creationId xmlns:a16="http://schemas.microsoft.com/office/drawing/2014/main" id="{8B45EB2F-8EB3-492B-B8C9-63F006B80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9184" y="2481475"/>
              <a:ext cx="1974345" cy="1295182"/>
            </a:xfrm>
            <a:prstGeom prst="rect">
              <a:avLst/>
            </a:prstGeom>
          </p:spPr>
        </p:pic>
      </p:grpSp>
      <p:pic>
        <p:nvPicPr>
          <p:cNvPr id="9" name="Picture 8" descr="A person sitting on a bed&#10;&#10;Description automatically generated">
            <a:extLst>
              <a:ext uri="{FF2B5EF4-FFF2-40B4-BE49-F238E27FC236}">
                <a16:creationId xmlns:a16="http://schemas.microsoft.com/office/drawing/2014/main" id="{33AAE960-75FE-4633-BE83-CC408B58E6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711" y="2479221"/>
            <a:ext cx="2011991" cy="134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05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B0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person standing in front of a window&#10;&#10;Description automatically generated">
            <a:extLst>
              <a:ext uri="{FF2B5EF4-FFF2-40B4-BE49-F238E27FC236}">
                <a16:creationId xmlns:a16="http://schemas.microsoft.com/office/drawing/2014/main" id="{23A98E06-1B38-4FBA-BD32-CB53590651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7" r="17152" b="29736"/>
          <a:stretch/>
        </p:blipFill>
        <p:spPr>
          <a:xfrm>
            <a:off x="0" y="797014"/>
            <a:ext cx="9144000" cy="4346486"/>
          </a:xfrm>
          <a:prstGeom prst="rect">
            <a:avLst/>
          </a:prstGeom>
          <a:noFill/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DF4EC8A5-BFF2-4863-B8E8-9C46C40FD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1" y="118427"/>
            <a:ext cx="8608987" cy="8572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Member Experience</a:t>
            </a:r>
          </a:p>
        </p:txBody>
      </p:sp>
    </p:spTree>
    <p:extLst>
      <p:ext uri="{BB962C8B-B14F-4D97-AF65-F5344CB8AC3E}">
        <p14:creationId xmlns:p14="http://schemas.microsoft.com/office/powerpoint/2010/main" val="1669639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ptop2.ps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5" b="25585"/>
          <a:stretch/>
        </p:blipFill>
        <p:spPr>
          <a:xfrm>
            <a:off x="5715001" y="2571750"/>
            <a:ext cx="3137575" cy="1740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889" y="140539"/>
            <a:ext cx="5329177" cy="857250"/>
          </a:xfrm>
        </p:spPr>
        <p:txBody>
          <a:bodyPr>
            <a:normAutofit/>
          </a:bodyPr>
          <a:lstStyle/>
          <a:p>
            <a:r>
              <a:rPr lang="en-US" dirty="0"/>
              <a:t>Delta Dental of NJ Website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78954" y="921126"/>
            <a:ext cx="2967524" cy="3321421"/>
          </a:xfrm>
          <a:prstGeom prst="rect">
            <a:avLst/>
          </a:prstGeom>
        </p:spPr>
        <p:txBody>
          <a:bodyPr/>
          <a:lstStyle/>
          <a:p>
            <a:pPr marL="274320" marR="0" lvl="0" indent="-2413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4CA24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Register and log into your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My Smile®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account at </a:t>
            </a:r>
            <a:r>
              <a:rPr lang="en-US" b="1" dirty="0">
                <a:solidFill>
                  <a:srgbClr val="43B02A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DeltaDentalNJ.com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access your dental benefits information</a:t>
            </a:r>
          </a:p>
          <a:p>
            <a:pPr marL="274320" marR="0" lvl="0" indent="-2413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4CA24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Use the same log in information to access your dental benefits information in the Delta Dental App</a:t>
            </a:r>
          </a:p>
          <a:p>
            <a:pPr marL="274320" marR="0" lvl="0" indent="-2413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4CA24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Need a dentist? Click our ‘Find a Dentist’ to search for a dentist near you</a:t>
            </a:r>
          </a:p>
          <a:p>
            <a:pPr marL="274320" marR="0" lvl="0" indent="-2413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4CA24A"/>
              </a:buClr>
              <a:buSzPct val="100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4FD5F94-46B5-4119-838B-221C66A9566F}"/>
              </a:ext>
            </a:extLst>
          </p:cNvPr>
          <p:cNvGrpSpPr/>
          <p:nvPr/>
        </p:nvGrpSpPr>
        <p:grpSpPr>
          <a:xfrm>
            <a:off x="3277285" y="1055254"/>
            <a:ext cx="2533781" cy="2499347"/>
            <a:chOff x="865453" y="849362"/>
            <a:chExt cx="2286000" cy="210173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31013F0-2627-43E9-B1A7-5503C051B1D2}"/>
                </a:ext>
              </a:extLst>
            </p:cNvPr>
            <p:cNvSpPr txBox="1"/>
            <p:nvPr/>
          </p:nvSpPr>
          <p:spPr>
            <a:xfrm>
              <a:off x="865453" y="2304764"/>
              <a:ext cx="228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ACC9"/>
                  </a:solidFill>
                </a:rPr>
                <a:t>Step- by- Step</a:t>
              </a:r>
            </a:p>
            <a:p>
              <a:pPr algn="ctr"/>
              <a:r>
                <a:rPr lang="en-US" b="1" dirty="0">
                  <a:solidFill>
                    <a:srgbClr val="00ACC9"/>
                  </a:solidFill>
                </a:rPr>
                <a:t>Website Registration</a:t>
              </a:r>
            </a:p>
          </p:txBody>
        </p:sp>
        <p:pic>
          <p:nvPicPr>
            <p:cNvPr id="16" name="Picture 15">
              <a:hlinkClick r:id="rId5"/>
              <a:extLst>
                <a:ext uri="{FF2B5EF4-FFF2-40B4-BE49-F238E27FC236}">
                  <a16:creationId xmlns:a16="http://schemas.microsoft.com/office/drawing/2014/main" id="{DBFCD88F-1509-47F0-BD0A-7FAF60095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15375" y="849362"/>
              <a:ext cx="1089289" cy="1407079"/>
            </a:xfrm>
            <a:prstGeom prst="rect">
              <a:avLst/>
            </a:prstGeom>
            <a:effectLst>
              <a:outerShdw blurRad="292100" dist="139700" dir="2700000" algn="l" rotWithShape="0">
                <a:prstClr val="black">
                  <a:alpha val="65000"/>
                </a:prstClr>
              </a:outerShdw>
            </a:effec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ECD3397-CB08-4A93-BA3C-E9B59EBA55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9559" y="2774652"/>
            <a:ext cx="1873965" cy="111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9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839E1-D370-4F95-AE21-2792830FF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86" y="139777"/>
            <a:ext cx="8619626" cy="864064"/>
          </a:xfrm>
        </p:spPr>
        <p:txBody>
          <a:bodyPr/>
          <a:lstStyle/>
          <a:p>
            <a:r>
              <a:rPr lang="en-US" dirty="0"/>
              <a:t>New Tools Make It Easier To Navigate Our Website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2A10A-92B6-4FD7-961B-18A194304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12" y="753537"/>
            <a:ext cx="8654683" cy="3515449"/>
          </a:xfrm>
        </p:spPr>
        <p:txBody>
          <a:bodyPr/>
          <a:lstStyle/>
          <a:p>
            <a:pPr lvl="0"/>
            <a:r>
              <a:rPr lang="en-US" dirty="0"/>
              <a:t>Mobile Friendly</a:t>
            </a:r>
          </a:p>
          <a:p>
            <a:pPr lvl="0"/>
            <a:r>
              <a:rPr lang="en-US" dirty="0"/>
              <a:t>Member Dashboard </a:t>
            </a:r>
          </a:p>
          <a:p>
            <a:pPr marL="0" lvl="0" indent="0">
              <a:buNone/>
            </a:pPr>
            <a:r>
              <a:rPr lang="en-US" dirty="0"/>
              <a:t>        with ID card</a:t>
            </a:r>
          </a:p>
          <a:p>
            <a:pPr lvl="0"/>
            <a:r>
              <a:rPr lang="en-US" dirty="0"/>
              <a:t>Dentist Finder</a:t>
            </a:r>
          </a:p>
          <a:p>
            <a:pPr lvl="0"/>
            <a:r>
              <a:rPr lang="en-US" dirty="0"/>
              <a:t>Dentist Endorsements</a:t>
            </a:r>
          </a:p>
          <a:p>
            <a:pPr lvl="0"/>
            <a:r>
              <a:rPr lang="en-US" dirty="0"/>
              <a:t>Cost Estimator</a:t>
            </a:r>
          </a:p>
        </p:txBody>
      </p:sp>
      <p:grpSp>
        <p:nvGrpSpPr>
          <p:cNvPr id="26" name="Group 2">
            <a:extLst>
              <a:ext uri="{FF2B5EF4-FFF2-40B4-BE49-F238E27FC236}">
                <a16:creationId xmlns:a16="http://schemas.microsoft.com/office/drawing/2014/main" id="{99387085-098D-4820-A941-9471FF9711FD}"/>
              </a:ext>
            </a:extLst>
          </p:cNvPr>
          <p:cNvGrpSpPr>
            <a:grpSpLocks/>
          </p:cNvGrpSpPr>
          <p:nvPr/>
        </p:nvGrpSpPr>
        <p:grpSpPr bwMode="auto">
          <a:xfrm>
            <a:off x="1823065" y="1075966"/>
            <a:ext cx="7281980" cy="3850866"/>
            <a:chOff x="-1437" y="1921"/>
            <a:chExt cx="16291" cy="7761"/>
          </a:xfrm>
        </p:grpSpPr>
        <p:pic>
          <p:nvPicPr>
            <p:cNvPr id="31" name="Picture 7">
              <a:extLst>
                <a:ext uri="{FF2B5EF4-FFF2-40B4-BE49-F238E27FC236}">
                  <a16:creationId xmlns:a16="http://schemas.microsoft.com/office/drawing/2014/main" id="{EF1BB1E5-635B-4284-9FB3-DF1D2EE860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2" y="2065"/>
              <a:ext cx="5645" cy="3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">
              <a:extLst>
                <a:ext uri="{FF2B5EF4-FFF2-40B4-BE49-F238E27FC236}">
                  <a16:creationId xmlns:a16="http://schemas.microsoft.com/office/drawing/2014/main" id="{99B730F4-57DC-4B2F-8128-2C6BECB8B2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8" y="2202"/>
              <a:ext cx="5340" cy="3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Line 11">
              <a:extLst>
                <a:ext uri="{FF2B5EF4-FFF2-40B4-BE49-F238E27FC236}">
                  <a16:creationId xmlns:a16="http://schemas.microsoft.com/office/drawing/2014/main" id="{0489A16D-091F-41A2-A809-548B1B142A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76" y="2216"/>
              <a:ext cx="876" cy="0"/>
            </a:xfrm>
            <a:prstGeom prst="line">
              <a:avLst/>
            </a:prstGeom>
            <a:noFill/>
            <a:ln w="533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12">
              <a:extLst>
                <a:ext uri="{FF2B5EF4-FFF2-40B4-BE49-F238E27FC236}">
                  <a16:creationId xmlns:a16="http://schemas.microsoft.com/office/drawing/2014/main" id="{EE615377-08CE-46E3-837A-71B950E06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5" y="2175"/>
              <a:ext cx="876" cy="84"/>
            </a:xfrm>
            <a:prstGeom prst="rect">
              <a:avLst/>
            </a:prstGeom>
            <a:noFill/>
            <a:ln w="25908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13">
              <a:extLst>
                <a:ext uri="{FF2B5EF4-FFF2-40B4-BE49-F238E27FC236}">
                  <a16:creationId xmlns:a16="http://schemas.microsoft.com/office/drawing/2014/main" id="{2B4E8A63-BFA7-4DC0-AB24-CE8644F1A2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40" y="1921"/>
              <a:ext cx="916" cy="0"/>
            </a:xfrm>
            <a:prstGeom prst="line">
              <a:avLst/>
            </a:prstGeom>
            <a:noFill/>
            <a:ln w="59436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14">
              <a:extLst>
                <a:ext uri="{FF2B5EF4-FFF2-40B4-BE49-F238E27FC236}">
                  <a16:creationId xmlns:a16="http://schemas.microsoft.com/office/drawing/2014/main" id="{5081E8DE-A906-4B6A-B659-C067831042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2" y="4331"/>
              <a:ext cx="873" cy="0"/>
            </a:xfrm>
            <a:prstGeom prst="line">
              <a:avLst/>
            </a:prstGeom>
            <a:noFill/>
            <a:ln w="533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15">
              <a:extLst>
                <a:ext uri="{FF2B5EF4-FFF2-40B4-BE49-F238E27FC236}">
                  <a16:creationId xmlns:a16="http://schemas.microsoft.com/office/drawing/2014/main" id="{6560E849-3386-4C86-BE12-26E863A29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2" y="4290"/>
              <a:ext cx="874" cy="84"/>
            </a:xfrm>
            <a:prstGeom prst="rect">
              <a:avLst/>
            </a:prstGeom>
            <a:noFill/>
            <a:ln w="25908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16">
              <a:extLst>
                <a:ext uri="{FF2B5EF4-FFF2-40B4-BE49-F238E27FC236}">
                  <a16:creationId xmlns:a16="http://schemas.microsoft.com/office/drawing/2014/main" id="{553FEB9B-FA43-4E28-8062-18C3EDD00B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4" y="4111"/>
              <a:ext cx="875" cy="0"/>
            </a:xfrm>
            <a:prstGeom prst="line">
              <a:avLst/>
            </a:prstGeom>
            <a:noFill/>
            <a:ln w="51816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17">
              <a:extLst>
                <a:ext uri="{FF2B5EF4-FFF2-40B4-BE49-F238E27FC236}">
                  <a16:creationId xmlns:a16="http://schemas.microsoft.com/office/drawing/2014/main" id="{34ADAD65-B4FD-4F88-999A-DFE33A4EF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4" y="4074"/>
              <a:ext cx="876" cy="82"/>
            </a:xfrm>
            <a:prstGeom prst="rect">
              <a:avLst/>
            </a:prstGeom>
            <a:noFill/>
            <a:ln w="25908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18">
              <a:extLst>
                <a:ext uri="{FF2B5EF4-FFF2-40B4-BE49-F238E27FC236}">
                  <a16:creationId xmlns:a16="http://schemas.microsoft.com/office/drawing/2014/main" id="{2C77EBD4-3CB4-412F-AEB8-A1E6267BF1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3" y="8861"/>
              <a:ext cx="1111" cy="0"/>
            </a:xfrm>
            <a:prstGeom prst="line">
              <a:avLst/>
            </a:prstGeom>
            <a:noFill/>
            <a:ln w="51816">
              <a:solidFill>
                <a:srgbClr val="F0F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19">
              <a:extLst>
                <a:ext uri="{FF2B5EF4-FFF2-40B4-BE49-F238E27FC236}">
                  <a16:creationId xmlns:a16="http://schemas.microsoft.com/office/drawing/2014/main" id="{81C06516-A296-46E9-B961-1AEFFA3D8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4" y="8821"/>
              <a:ext cx="1111" cy="82"/>
            </a:xfrm>
            <a:prstGeom prst="rect">
              <a:avLst/>
            </a:prstGeom>
            <a:noFill/>
            <a:ln w="25908">
              <a:solidFill>
                <a:srgbClr val="BDBDB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20">
              <a:extLst>
                <a:ext uri="{FF2B5EF4-FFF2-40B4-BE49-F238E27FC236}">
                  <a16:creationId xmlns:a16="http://schemas.microsoft.com/office/drawing/2014/main" id="{B6A961EE-9187-49C1-B2B0-D4DB47CFC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8" y="6480"/>
              <a:ext cx="1113" cy="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21">
              <a:extLst>
                <a:ext uri="{FF2B5EF4-FFF2-40B4-BE49-F238E27FC236}">
                  <a16:creationId xmlns:a16="http://schemas.microsoft.com/office/drawing/2014/main" id="{811CADC5-BCC9-4BEA-81A2-5CA8346A3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9" y="6481"/>
              <a:ext cx="1113" cy="154"/>
            </a:xfrm>
            <a:prstGeom prst="rect">
              <a:avLst/>
            </a:prstGeom>
            <a:noFill/>
            <a:ln w="25908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9" name="Picture 5">
              <a:extLst>
                <a:ext uri="{FF2B5EF4-FFF2-40B4-BE49-F238E27FC236}">
                  <a16:creationId xmlns:a16="http://schemas.microsoft.com/office/drawing/2014/main" id="{D6420652-AA90-4B00-9650-2313D2F4E6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5" y="5352"/>
              <a:ext cx="5525" cy="3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1A22DFA2-A06C-4360-9BA6-30B60ED64E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3" y="5517"/>
              <a:ext cx="5220" cy="3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3">
              <a:extLst>
                <a:ext uri="{FF2B5EF4-FFF2-40B4-BE49-F238E27FC236}">
                  <a16:creationId xmlns:a16="http://schemas.microsoft.com/office/drawing/2014/main" id="{1CE4982A-2635-4E28-85F4-019982CEB9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37" y="5856"/>
              <a:ext cx="6298" cy="3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22">
              <a:extLst>
                <a:ext uri="{FF2B5EF4-FFF2-40B4-BE49-F238E27FC236}">
                  <a16:creationId xmlns:a16="http://schemas.microsoft.com/office/drawing/2014/main" id="{4E351DE8-AC9C-4D76-95BF-F26F895D91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3" y="4541"/>
              <a:ext cx="4721" cy="4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23">
              <a:extLst>
                <a:ext uri="{FF2B5EF4-FFF2-40B4-BE49-F238E27FC236}">
                  <a16:creationId xmlns:a16="http://schemas.microsoft.com/office/drawing/2014/main" id="{EF13E8E1-61F7-413E-9932-226122AB91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3" y="4741"/>
              <a:ext cx="4436" cy="3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0" name="Picture 9">
            <a:extLst>
              <a:ext uri="{FF2B5EF4-FFF2-40B4-BE49-F238E27FC236}">
                <a16:creationId xmlns:a16="http://schemas.microsoft.com/office/drawing/2014/main" id="{478FE547-5681-4795-84F7-7530FC075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349" y="1082117"/>
            <a:ext cx="2195188" cy="225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6E5FAE-2F94-4A18-AA5B-777F5A4DC4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7725" y="1177720"/>
            <a:ext cx="2017321" cy="20594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AE8233-CBE2-44D9-8FED-776E821D91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7840" y="3102538"/>
            <a:ext cx="2688569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35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7585" y="269621"/>
            <a:ext cx="8608987" cy="857250"/>
          </a:xfrm>
        </p:spPr>
        <p:txBody>
          <a:bodyPr/>
          <a:lstStyle/>
          <a:p>
            <a:r>
              <a:rPr lang="en-US" dirty="0"/>
              <a:t>Your mobile tools – Delta Dental mobile app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61910" y="1324679"/>
            <a:ext cx="3810090" cy="2928500"/>
          </a:xfrm>
          <a:prstGeom prst="rect">
            <a:avLst/>
          </a:prstGeom>
        </p:spPr>
        <p:txBody>
          <a:bodyPr/>
          <a:lstStyle/>
          <a:p>
            <a:pPr indent="-174625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Register or Log in</a:t>
            </a:r>
          </a:p>
          <a:p>
            <a:pPr indent="-174625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ID card</a:t>
            </a:r>
          </a:p>
          <a:p>
            <a:pPr lvl="0" indent="-174625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Find a Dentist in your Plan Network</a:t>
            </a:r>
          </a:p>
          <a:p>
            <a:pPr indent="-174625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Save Your Preferred Dentist</a:t>
            </a:r>
          </a:p>
          <a:p>
            <a:pPr marL="0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Review Claims and Coverage</a:t>
            </a:r>
          </a:p>
          <a:p>
            <a:pPr marL="0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Cost Estimator</a:t>
            </a:r>
          </a:p>
          <a:p>
            <a:pPr marL="0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MyDentalScore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Risk Assessment</a:t>
            </a:r>
          </a:p>
          <a:p>
            <a:pPr indent="-174625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74625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90BD83-59C8-4394-B5E5-BEC568A77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963" y="882808"/>
            <a:ext cx="1709974" cy="35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7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B0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B2F7564D-BFF1-4F58-A390-BF92B3F16DFB}"/>
              </a:ext>
            </a:extLst>
          </p:cNvPr>
          <p:cNvSpPr txBox="1">
            <a:spLocks/>
          </p:cNvSpPr>
          <p:nvPr/>
        </p:nvSpPr>
        <p:spPr>
          <a:xfrm>
            <a:off x="278908" y="134613"/>
            <a:ext cx="8715073" cy="145448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2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</a:rPr>
              <a:t>Delta Dental Contact Information</a:t>
            </a:r>
            <a:br>
              <a:rPr lang="en-US" sz="2400" dirty="0"/>
            </a:br>
            <a:r>
              <a:rPr lang="en-US" sz="24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C06DF4-1C18-49C6-A15A-2A52E136C8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418" y="1391769"/>
            <a:ext cx="4300537" cy="2867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37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0581" y="-10388"/>
            <a:ext cx="7906351" cy="857250"/>
          </a:xfrm>
        </p:spPr>
        <p:txBody>
          <a:bodyPr/>
          <a:lstStyle/>
          <a:p>
            <a:r>
              <a:rPr lang="en-US" dirty="0"/>
              <a:t>Your Resources – Connect with Delta Dental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093783" y="659387"/>
            <a:ext cx="3269486" cy="40406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spcBef>
                <a:spcPts val="200"/>
              </a:spcBef>
            </a:pPr>
            <a:r>
              <a:rPr lang="en-US" sz="1800" b="1" dirty="0"/>
              <a:t>Linden Public Schools</a:t>
            </a:r>
          </a:p>
          <a:p>
            <a:pPr algn="ctr">
              <a:spcBef>
                <a:spcPts val="200"/>
              </a:spcBef>
            </a:pPr>
            <a:r>
              <a:rPr lang="en-US" sz="1400" b="1" dirty="0"/>
              <a:t>Delta Dental Group # - 07757</a:t>
            </a:r>
          </a:p>
          <a:p>
            <a:pPr algn="ctr">
              <a:spcBef>
                <a:spcPts val="200"/>
              </a:spcBef>
            </a:pPr>
            <a:endParaRPr lang="en-US" sz="1400" b="1" dirty="0"/>
          </a:p>
          <a:p>
            <a:pPr algn="just">
              <a:spcBef>
                <a:spcPts val="200"/>
              </a:spcBef>
              <a:buFont typeface="Arial" pitchFamily="34" charset="0"/>
              <a:buChar char="•"/>
            </a:pPr>
            <a:r>
              <a:rPr lang="en-US" sz="1400" b="1" dirty="0"/>
              <a:t> Customer Service 800-452-9310</a:t>
            </a:r>
            <a:r>
              <a:rPr lang="en-US" sz="1400" b="1" dirty="0">
                <a:highlight>
                  <a:srgbClr val="FFFF00"/>
                </a:highlight>
              </a:rPr>
              <a:t> </a:t>
            </a:r>
          </a:p>
          <a:p>
            <a:pPr marL="174625"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Call, go online, or download our mobile app for these services:</a:t>
            </a:r>
          </a:p>
          <a:p>
            <a:pPr marL="631825" lvl="2" algn="just">
              <a:spcBef>
                <a:spcPts val="200"/>
              </a:spcBef>
            </a:pPr>
            <a:r>
              <a:rPr lang="en-US" sz="1200" dirty="0"/>
              <a:t>Verify eligibility</a:t>
            </a:r>
          </a:p>
          <a:p>
            <a:pPr marL="631825" lvl="2" algn="just">
              <a:spcBef>
                <a:spcPts val="200"/>
              </a:spcBef>
            </a:pPr>
            <a:r>
              <a:rPr lang="en-US" sz="1200" dirty="0"/>
              <a:t>Review benefits</a:t>
            </a:r>
          </a:p>
          <a:p>
            <a:pPr marL="631825" lvl="2" algn="just">
              <a:spcBef>
                <a:spcPts val="200"/>
              </a:spcBef>
            </a:pPr>
            <a:r>
              <a:rPr lang="en-US" sz="1200" dirty="0"/>
              <a:t>Look up claim payments</a:t>
            </a:r>
          </a:p>
          <a:p>
            <a:pPr marL="631825" lvl="2" algn="just">
              <a:spcBef>
                <a:spcPts val="200"/>
              </a:spcBef>
            </a:pPr>
            <a:r>
              <a:rPr lang="en-US" sz="1200" dirty="0"/>
              <a:t>Find a dentist</a:t>
            </a:r>
          </a:p>
          <a:p>
            <a:pPr marL="631825" lvl="2" algn="just">
              <a:spcBef>
                <a:spcPts val="200"/>
              </a:spcBef>
            </a:pPr>
            <a:r>
              <a:rPr lang="en-US" sz="1200" dirty="0"/>
              <a:t>Cost Estimator – on mobile app</a:t>
            </a:r>
          </a:p>
          <a:p>
            <a:pPr marL="631825" lvl="2" algn="just">
              <a:spcBef>
                <a:spcPts val="200"/>
              </a:spcBef>
            </a:pPr>
            <a:r>
              <a:rPr lang="en-US" sz="1200" dirty="0"/>
              <a:t>Print an ID card – or have it on your phone</a:t>
            </a:r>
          </a:p>
          <a:p>
            <a:pPr marL="174625" lvl="1" algn="just">
              <a:spcBef>
                <a:spcPts val="200"/>
              </a:spcBef>
              <a:buFont typeface="Arial" pitchFamily="34" charset="0"/>
              <a:buChar char="•"/>
            </a:pPr>
            <a:r>
              <a:rPr lang="en-US" sz="1400" b="1" dirty="0"/>
              <a:t>Website:  </a:t>
            </a:r>
            <a:r>
              <a:rPr lang="en-US" sz="1400" dirty="0">
                <a:hlinkClick r:id="rId2"/>
              </a:rPr>
              <a:t>www.deltadentalnj.com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37" y="648586"/>
            <a:ext cx="1077509" cy="407289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B0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D9FD7A38-8CD0-437F-9BB1-0963C5D25DDD}"/>
              </a:ext>
            </a:extLst>
          </p:cNvPr>
          <p:cNvSpPr txBox="1">
            <a:spLocks/>
          </p:cNvSpPr>
          <p:nvPr/>
        </p:nvSpPr>
        <p:spPr>
          <a:xfrm>
            <a:off x="258817" y="1515225"/>
            <a:ext cx="4313183" cy="17884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2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</a:rPr>
              <a:t>Oral Health 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Information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44D32F-899C-4795-AF17-F7E0BA6F1D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711" y="998113"/>
            <a:ext cx="4233998" cy="2822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6900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ptop2.ps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5" b="25585"/>
          <a:stretch/>
        </p:blipFill>
        <p:spPr>
          <a:xfrm>
            <a:off x="4456170" y="1443038"/>
            <a:ext cx="4099699" cy="2273992"/>
          </a:xfrm>
          <a:prstGeom prst="rect">
            <a:avLst/>
          </a:prstGeom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267506" y="1270439"/>
            <a:ext cx="4179940" cy="3272531"/>
          </a:xfrm>
          <a:prstGeom prst="rect">
            <a:avLst/>
          </a:prstGeom>
        </p:spPr>
        <p:txBody>
          <a:bodyPr/>
          <a:lstStyle/>
          <a:p>
            <a:pPr marL="274320" marR="0" lvl="0" indent="-2413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4CA24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Library of articles on oral health &amp; wellness</a:t>
            </a:r>
          </a:p>
          <a:p>
            <a:pPr marL="274320" marR="0" lvl="0" indent="-2413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4CA24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Videos on dental topics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274320" marR="0" lvl="0" indent="-2413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4CA24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Oral health risk assessment tool – MyDentalScore.com</a:t>
            </a:r>
          </a:p>
          <a:p>
            <a:pPr marL="274320" marR="0" lvl="0" indent="-2413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4CA24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Grin! Magazine – quarterly online wellness magazine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74320" marR="0" lvl="0" indent="-2413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4CA24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Resources on:</a:t>
            </a:r>
          </a:p>
          <a:p>
            <a:pPr marL="731520" lvl="1" indent="-2413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4CA24A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Smoking Cessation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31520" lvl="1" indent="-2413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4CA24A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6"/>
              </a:rPr>
              <a:t>Hygiene Practices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31520" lvl="1" indent="-2413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4CA24A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7"/>
              </a:rPr>
              <a:t>Vegan Diet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74320" marR="0" lvl="0" indent="-2413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4CA24A"/>
              </a:buClr>
              <a:buSzPct val="100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9687AF-3A35-43AF-A2F9-A13D64A0C3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9916" y="1745446"/>
            <a:ext cx="2592205" cy="165260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94CF0F6-3220-404C-8B6B-DBA728E568EC}"/>
              </a:ext>
            </a:extLst>
          </p:cNvPr>
          <p:cNvSpPr txBox="1">
            <a:spLocks/>
          </p:cNvSpPr>
          <p:nvPr/>
        </p:nvSpPr>
        <p:spPr>
          <a:xfrm>
            <a:off x="252912" y="118427"/>
            <a:ext cx="8619626" cy="864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2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2DB035"/>
                </a:solidFill>
              </a:rPr>
              <a:t>Oral health and wellness information</a:t>
            </a:r>
          </a:p>
          <a:p>
            <a:r>
              <a:rPr lang="en-US" sz="2800" dirty="0">
                <a:solidFill>
                  <a:srgbClr val="2DB035"/>
                </a:solidFill>
              </a:rPr>
              <a:t>Your one-stop dental resource hub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8343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66C02E-48A8-47FC-904F-C113CEE613C9}"/>
              </a:ext>
            </a:extLst>
          </p:cNvPr>
          <p:cNvSpPr/>
          <p:nvPr/>
        </p:nvSpPr>
        <p:spPr>
          <a:xfrm>
            <a:off x="1231900" y="1917700"/>
            <a:ext cx="66167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Additional Plan Information</a:t>
            </a:r>
          </a:p>
        </p:txBody>
      </p:sp>
    </p:spTree>
    <p:extLst>
      <p:ext uri="{BB962C8B-B14F-4D97-AF65-F5344CB8AC3E}">
        <p14:creationId xmlns:p14="http://schemas.microsoft.com/office/powerpoint/2010/main" val="1613819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3A1EC6E9-D248-49EA-B9C5-50B46C0829D2}"/>
              </a:ext>
            </a:extLst>
          </p:cNvPr>
          <p:cNvGrpSpPr/>
          <p:nvPr/>
        </p:nvGrpSpPr>
        <p:grpSpPr>
          <a:xfrm>
            <a:off x="4799336" y="2859185"/>
            <a:ext cx="1549061" cy="1996271"/>
            <a:chOff x="5725319" y="853849"/>
            <a:chExt cx="1549061" cy="1996271"/>
          </a:xfrm>
        </p:grpSpPr>
        <p:pic>
          <p:nvPicPr>
            <p:cNvPr id="7" name="Picture 6">
              <a:hlinkClick r:id="rId3"/>
              <a:extLst>
                <a:ext uri="{FF2B5EF4-FFF2-40B4-BE49-F238E27FC236}">
                  <a16:creationId xmlns:a16="http://schemas.microsoft.com/office/drawing/2014/main" id="{2A0EE54D-91FD-4D01-96B6-7504C3251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74217" y="853849"/>
              <a:ext cx="1051266" cy="14070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D285843-C306-4AE2-973A-87F56ADC03B1}"/>
                </a:ext>
              </a:extLst>
            </p:cNvPr>
            <p:cNvSpPr txBox="1"/>
            <p:nvPr/>
          </p:nvSpPr>
          <p:spPr>
            <a:xfrm>
              <a:off x="5725319" y="2480788"/>
              <a:ext cx="15490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ACC9"/>
                  </a:solidFill>
                </a:rPr>
                <a:t>Dual Coverage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597E3E6-AE49-429C-8A2D-86E1B2A72CC6}"/>
              </a:ext>
            </a:extLst>
          </p:cNvPr>
          <p:cNvGrpSpPr/>
          <p:nvPr/>
        </p:nvGrpSpPr>
        <p:grpSpPr>
          <a:xfrm>
            <a:off x="6783531" y="545170"/>
            <a:ext cx="1900238" cy="1999536"/>
            <a:chOff x="3470759" y="850584"/>
            <a:chExt cx="1900238" cy="1999536"/>
          </a:xfrm>
        </p:grpSpPr>
        <p:pic>
          <p:nvPicPr>
            <p:cNvPr id="6" name="Picture 5">
              <a:hlinkClick r:id="rId5"/>
              <a:extLst>
                <a:ext uri="{FF2B5EF4-FFF2-40B4-BE49-F238E27FC236}">
                  <a16:creationId xmlns:a16="http://schemas.microsoft.com/office/drawing/2014/main" id="{43AB165C-B4A0-496D-8998-AAEBFC6E7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31407" y="850584"/>
              <a:ext cx="1046414" cy="14070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42A5AE9-AE4C-4271-9C2D-C7438CAE5BDE}"/>
                </a:ext>
              </a:extLst>
            </p:cNvPr>
            <p:cNvSpPr txBox="1"/>
            <p:nvPr/>
          </p:nvSpPr>
          <p:spPr>
            <a:xfrm>
              <a:off x="3470759" y="2480788"/>
              <a:ext cx="1900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2DB035"/>
                  </a:solidFill>
                </a:rPr>
                <a:t>Save Some Green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E9617F0-0A4C-430F-B071-D48DB39C4602}"/>
              </a:ext>
            </a:extLst>
          </p:cNvPr>
          <p:cNvGrpSpPr/>
          <p:nvPr/>
        </p:nvGrpSpPr>
        <p:grpSpPr>
          <a:xfrm>
            <a:off x="2990077" y="545630"/>
            <a:ext cx="1088463" cy="1955232"/>
            <a:chOff x="3831406" y="3069841"/>
            <a:chExt cx="1088463" cy="1955232"/>
          </a:xfrm>
        </p:grpSpPr>
        <p:pic>
          <p:nvPicPr>
            <p:cNvPr id="9" name="Picture 8">
              <a:hlinkClick r:id="rId7"/>
              <a:extLst>
                <a:ext uri="{FF2B5EF4-FFF2-40B4-BE49-F238E27FC236}">
                  <a16:creationId xmlns:a16="http://schemas.microsoft.com/office/drawing/2014/main" id="{04F2C582-09C1-4B44-BCE7-5694551C6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31406" y="3069841"/>
              <a:ext cx="1088463" cy="14070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ED9D828-08DC-4EBD-8FF4-9A91180E6B50}"/>
                </a:ext>
              </a:extLst>
            </p:cNvPr>
            <p:cNvSpPr txBox="1"/>
            <p:nvPr/>
          </p:nvSpPr>
          <p:spPr>
            <a:xfrm>
              <a:off x="3927702" y="4655741"/>
              <a:ext cx="950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573D82"/>
                  </a:solidFill>
                </a:rPr>
                <a:t>ID Card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B7849D2-E28E-42F4-8BB8-807F63DC95EB}"/>
              </a:ext>
            </a:extLst>
          </p:cNvPr>
          <p:cNvGrpSpPr/>
          <p:nvPr/>
        </p:nvGrpSpPr>
        <p:grpSpPr>
          <a:xfrm>
            <a:off x="4799336" y="545170"/>
            <a:ext cx="1900238" cy="1986432"/>
            <a:chOff x="5725319" y="3038641"/>
            <a:chExt cx="1900238" cy="1986432"/>
          </a:xfrm>
        </p:grpSpPr>
        <p:pic>
          <p:nvPicPr>
            <p:cNvPr id="10" name="Picture 9">
              <a:hlinkClick r:id="rId9"/>
              <a:extLst>
                <a:ext uri="{FF2B5EF4-FFF2-40B4-BE49-F238E27FC236}">
                  <a16:creationId xmlns:a16="http://schemas.microsoft.com/office/drawing/2014/main" id="{800602B2-751B-411C-B390-1EB3C25BD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33044" y="3038641"/>
              <a:ext cx="1082119" cy="14070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9ABC4FF-E8D3-438E-AC86-8E472BF7DEE5}"/>
                </a:ext>
              </a:extLst>
            </p:cNvPr>
            <p:cNvSpPr txBox="1"/>
            <p:nvPr/>
          </p:nvSpPr>
          <p:spPr>
            <a:xfrm>
              <a:off x="5725319" y="4655741"/>
              <a:ext cx="1900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E1592A"/>
                  </a:solidFill>
                </a:rPr>
                <a:t>Find a Dentist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E938700-B4B8-44F8-89EE-E507B79D6CE5}"/>
              </a:ext>
            </a:extLst>
          </p:cNvPr>
          <p:cNvGrpSpPr/>
          <p:nvPr/>
        </p:nvGrpSpPr>
        <p:grpSpPr>
          <a:xfrm>
            <a:off x="460231" y="488427"/>
            <a:ext cx="2286000" cy="2000758"/>
            <a:chOff x="892015" y="849362"/>
            <a:chExt cx="2286000" cy="200075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8120325-4CBE-4980-A0BB-177CC7FF4616}"/>
                </a:ext>
              </a:extLst>
            </p:cNvPr>
            <p:cNvSpPr txBox="1"/>
            <p:nvPr/>
          </p:nvSpPr>
          <p:spPr>
            <a:xfrm>
              <a:off x="892015" y="2480788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ACC9"/>
                  </a:solidFill>
                </a:rPr>
                <a:t>Website Registration</a:t>
              </a:r>
            </a:p>
          </p:txBody>
        </p:sp>
        <p:pic>
          <p:nvPicPr>
            <p:cNvPr id="2" name="Picture 1">
              <a:hlinkClick r:id="rId11"/>
              <a:extLst>
                <a:ext uri="{FF2B5EF4-FFF2-40B4-BE49-F238E27FC236}">
                  <a16:creationId xmlns:a16="http://schemas.microsoft.com/office/drawing/2014/main" id="{A8C64E1C-ED1F-4827-8F75-57A9A310E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415375" y="849362"/>
              <a:ext cx="1089289" cy="1407079"/>
            </a:xfrm>
            <a:prstGeom prst="rect">
              <a:avLst/>
            </a:prstGeom>
            <a:effectLst>
              <a:outerShdw blurRad="292100" dist="139700" dir="2700000" algn="l" rotWithShape="0">
                <a:prstClr val="black">
                  <a:alpha val="65000"/>
                </a:prstClr>
              </a:outerShdw>
            </a:effec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80799F6-1A9A-4A80-BDF9-A9DDF60B92C8}"/>
              </a:ext>
            </a:extLst>
          </p:cNvPr>
          <p:cNvGrpSpPr/>
          <p:nvPr/>
        </p:nvGrpSpPr>
        <p:grpSpPr>
          <a:xfrm>
            <a:off x="2036135" y="2859185"/>
            <a:ext cx="2996350" cy="2254917"/>
            <a:chOff x="4650954" y="3094042"/>
            <a:chExt cx="2996350" cy="225491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1E3A5D2-32B9-4DAF-B7B3-CE04D21434AF}"/>
                </a:ext>
              </a:extLst>
            </p:cNvPr>
            <p:cNvSpPr txBox="1"/>
            <p:nvPr/>
          </p:nvSpPr>
          <p:spPr>
            <a:xfrm>
              <a:off x="4650954" y="4702628"/>
              <a:ext cx="29963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E1592A"/>
                  </a:solidFill>
                </a:rPr>
                <a:t>PPO Plus Premier</a:t>
              </a:r>
            </a:p>
            <a:p>
              <a:pPr algn="ctr"/>
              <a:r>
                <a:rPr lang="en-US" b="1" dirty="0">
                  <a:solidFill>
                    <a:srgbClr val="E1592A"/>
                  </a:solidFill>
                </a:rPr>
                <a:t> At A Glance </a:t>
              </a:r>
            </a:p>
          </p:txBody>
        </p:sp>
        <p:pic>
          <p:nvPicPr>
            <p:cNvPr id="30" name="Picture 29">
              <a:hlinkClick r:id="rId13"/>
              <a:extLst>
                <a:ext uri="{FF2B5EF4-FFF2-40B4-BE49-F238E27FC236}">
                  <a16:creationId xmlns:a16="http://schemas.microsoft.com/office/drawing/2014/main" id="{1F08558C-7EC4-4F26-B44A-FCEC2DEDB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05732" y="3094042"/>
              <a:ext cx="1086793" cy="13961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681721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B2FECC-6ED5-44F1-AEDD-94D033F4D4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334" y="1238948"/>
            <a:ext cx="3046987" cy="30469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0082FB-28AB-44CA-BADE-59B22B7B02F0}"/>
              </a:ext>
            </a:extLst>
          </p:cNvPr>
          <p:cNvSpPr txBox="1"/>
          <p:nvPr/>
        </p:nvSpPr>
        <p:spPr>
          <a:xfrm>
            <a:off x="555573" y="1146614"/>
            <a:ext cx="66876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2DB035"/>
              </a:buClr>
              <a:buFont typeface="Calibri" panose="020F0502020204030204" pitchFamily="34" charset="0"/>
              <a:buChar char="―"/>
            </a:pPr>
            <a:r>
              <a:rPr lang="en-US" sz="2400" dirty="0"/>
              <a:t>Your Dental Plan</a:t>
            </a:r>
            <a:endParaRPr lang="en-US" sz="2400" dirty="0">
              <a:highlight>
                <a:srgbClr val="FFFF00"/>
              </a:highlight>
            </a:endParaRPr>
          </a:p>
          <a:p>
            <a:pPr marL="800100" lvl="1" indent="-342900">
              <a:buClr>
                <a:srgbClr val="2DB035"/>
              </a:buClr>
              <a:buFont typeface="Calibri" panose="020F0502020204030204" pitchFamily="34" charset="0"/>
              <a:buChar char="―"/>
            </a:pPr>
            <a:r>
              <a:rPr lang="en-US" dirty="0"/>
              <a:t>Benefit Enhancements:</a:t>
            </a:r>
          </a:p>
          <a:p>
            <a:pPr marL="1257300" lvl="2" indent="-342900">
              <a:buClr>
                <a:srgbClr val="2DB035"/>
              </a:buClr>
              <a:buFont typeface="Wingdings" panose="05000000000000000000" pitchFamily="2" charset="2"/>
              <a:buChar char="Ø"/>
            </a:pPr>
            <a:r>
              <a:rPr lang="en-US" dirty="0" err="1"/>
              <a:t>CarryOver</a:t>
            </a:r>
            <a:r>
              <a:rPr lang="en-US" dirty="0"/>
              <a:t> Max</a:t>
            </a:r>
          </a:p>
          <a:p>
            <a:pPr marL="1257300" lvl="2" indent="-342900">
              <a:buClr>
                <a:srgbClr val="2DB035"/>
              </a:buClr>
              <a:buFont typeface="Wingdings" panose="05000000000000000000" pitchFamily="2" charset="2"/>
              <a:buChar char="Ø"/>
            </a:pPr>
            <a:r>
              <a:rPr lang="en-US" dirty="0"/>
              <a:t>Oral Health Enhancement</a:t>
            </a:r>
          </a:p>
          <a:p>
            <a:pPr marL="342900" indent="-342900">
              <a:buClr>
                <a:srgbClr val="2DB035"/>
              </a:buClr>
              <a:buFont typeface="Calibri" panose="020F0502020204030204" pitchFamily="34" charset="0"/>
              <a:buChar char="―"/>
            </a:pPr>
            <a:r>
              <a:rPr lang="en-US" sz="2400" dirty="0"/>
              <a:t>Networks Available</a:t>
            </a:r>
            <a:endParaRPr lang="en-US" sz="2400" dirty="0">
              <a:highlight>
                <a:srgbClr val="FFFF00"/>
              </a:highlight>
            </a:endParaRPr>
          </a:p>
          <a:p>
            <a:pPr marL="342900" indent="-342900">
              <a:buClr>
                <a:srgbClr val="2DB035"/>
              </a:buClr>
              <a:buFont typeface="Calibri" panose="020F0502020204030204" pitchFamily="34" charset="0"/>
              <a:buChar char="―"/>
            </a:pPr>
            <a:r>
              <a:rPr lang="en-US" sz="2400" dirty="0"/>
              <a:t>Member Experience</a:t>
            </a:r>
          </a:p>
          <a:p>
            <a:pPr marL="342900" indent="-342900">
              <a:buClr>
                <a:srgbClr val="2DB035"/>
              </a:buClr>
              <a:buFont typeface="Calibri" panose="020F0502020204030204" pitchFamily="34" charset="0"/>
              <a:buChar char="―"/>
            </a:pPr>
            <a:r>
              <a:rPr lang="en-US" sz="2400" dirty="0"/>
              <a:t>Delta Dental Contact Information</a:t>
            </a:r>
          </a:p>
          <a:p>
            <a:pPr marL="342900" indent="-342900">
              <a:buClr>
                <a:srgbClr val="2DB035"/>
              </a:buClr>
              <a:buFont typeface="Calibri" panose="020F0502020204030204" pitchFamily="34" charset="0"/>
              <a:buChar char="―"/>
            </a:pPr>
            <a:r>
              <a:rPr lang="en-US" sz="2400" dirty="0"/>
              <a:t>Oral Health Information</a:t>
            </a:r>
          </a:p>
          <a:p>
            <a:pPr marL="342900" indent="-342900">
              <a:buClr>
                <a:srgbClr val="2DB035"/>
              </a:buClr>
              <a:buFont typeface="Calibri" panose="020F0502020204030204" pitchFamily="34" charset="0"/>
              <a:buChar char="―"/>
            </a:pPr>
            <a:r>
              <a:rPr lang="en-US" sz="2400" dirty="0"/>
              <a:t>Additional Plan Information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DB671E-CC29-4A00-A2BE-24D7396E78ED}"/>
              </a:ext>
            </a:extLst>
          </p:cNvPr>
          <p:cNvSpPr txBox="1">
            <a:spLocks/>
          </p:cNvSpPr>
          <p:nvPr/>
        </p:nvSpPr>
        <p:spPr>
          <a:xfrm>
            <a:off x="428758" y="282550"/>
            <a:ext cx="8619626" cy="864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2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Getting the most from your Delta Dental Benefits</a:t>
            </a:r>
          </a:p>
        </p:txBody>
      </p:sp>
    </p:spTree>
    <p:extLst>
      <p:ext uri="{BB962C8B-B14F-4D97-AF65-F5344CB8AC3E}">
        <p14:creationId xmlns:p14="http://schemas.microsoft.com/office/powerpoint/2010/main" val="1945147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D68E28-272D-47F4-9FAA-A9BCF5492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Forms</a:t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EC64FB09-115C-42CE-8225-36DB09458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017" y="1132836"/>
            <a:ext cx="1968732" cy="2446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292100" dist="139700" dir="2700000" algn="tl" rotWithShape="0">
              <a:srgbClr val="333333">
                <a:alpha val="64706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5E691A-382B-47E2-907F-4221E4CF3939}"/>
              </a:ext>
            </a:extLst>
          </p:cNvPr>
          <p:cNvSpPr txBox="1"/>
          <p:nvPr/>
        </p:nvSpPr>
        <p:spPr>
          <a:xfrm>
            <a:off x="2040887" y="3687498"/>
            <a:ext cx="215899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ACC9"/>
                </a:solidFill>
              </a:rPr>
              <a:t>Oral Health Enhancement Form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9338B5-9CA7-4D8E-97AC-D4B5278BD16F}"/>
              </a:ext>
            </a:extLst>
          </p:cNvPr>
          <p:cNvSpPr txBox="1"/>
          <p:nvPr/>
        </p:nvSpPr>
        <p:spPr>
          <a:xfrm>
            <a:off x="4572001" y="3776212"/>
            <a:ext cx="2020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E1592A"/>
                </a:solidFill>
              </a:rPr>
              <a:t>Enrollment Form</a:t>
            </a:r>
          </a:p>
        </p:txBody>
      </p:sp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9CAFB64E-6F29-4AEC-A533-3C480BB5C8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1" y="1053800"/>
            <a:ext cx="2020768" cy="26079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5719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B0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F3A72B-CC6F-47DB-879E-F24397136540}"/>
              </a:ext>
            </a:extLst>
          </p:cNvPr>
          <p:cNvSpPr txBox="1"/>
          <p:nvPr/>
        </p:nvSpPr>
        <p:spPr>
          <a:xfrm>
            <a:off x="2137996" y="829961"/>
            <a:ext cx="46187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99C64E-2CB5-4B8A-8C85-92CD6E8478E1}"/>
              </a:ext>
            </a:extLst>
          </p:cNvPr>
          <p:cNvSpPr txBox="1"/>
          <p:nvPr/>
        </p:nvSpPr>
        <p:spPr>
          <a:xfrm>
            <a:off x="260498" y="3974985"/>
            <a:ext cx="8623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Log into the </a:t>
            </a:r>
            <a:r>
              <a:rPr lang="en-US" b="1" dirty="0">
                <a:solidFill>
                  <a:schemeClr val="bg1"/>
                </a:solidFill>
                <a:hlinkClick r:id="rId2"/>
              </a:rPr>
              <a:t>MySmile® Portal </a:t>
            </a:r>
            <a:r>
              <a:rPr lang="en-US" dirty="0">
                <a:solidFill>
                  <a:schemeClr val="bg1"/>
                </a:solidFill>
              </a:rPr>
              <a:t>OR Contact Us at </a:t>
            </a:r>
            <a:r>
              <a:rPr lang="en-US" b="1" dirty="0">
                <a:solidFill>
                  <a:schemeClr val="bg1"/>
                </a:solidFill>
              </a:rPr>
              <a:t>800-452-9310</a:t>
            </a:r>
          </a:p>
        </p:txBody>
      </p:sp>
    </p:spTree>
    <p:extLst>
      <p:ext uri="{BB962C8B-B14F-4D97-AF65-F5344CB8AC3E}">
        <p14:creationId xmlns:p14="http://schemas.microsoft.com/office/powerpoint/2010/main" val="3334279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B0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EF8BC8-F4A2-4CB5-AF59-ACF4CA218863}"/>
              </a:ext>
            </a:extLst>
          </p:cNvPr>
          <p:cNvSpPr txBox="1">
            <a:spLocks/>
          </p:cNvSpPr>
          <p:nvPr/>
        </p:nvSpPr>
        <p:spPr>
          <a:xfrm>
            <a:off x="1754372" y="62048"/>
            <a:ext cx="6780025" cy="9623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2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</a:rPr>
              <a:t>Your Dental Plan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822A4E-F02F-4F76-913E-4BC79BECC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6" b="18662"/>
          <a:stretch/>
        </p:blipFill>
        <p:spPr>
          <a:xfrm>
            <a:off x="116222" y="1077378"/>
            <a:ext cx="8911555" cy="368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80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9DF5AF0-D521-48A8-8433-2B2A97CAB4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134773"/>
              </p:ext>
            </p:extLst>
          </p:nvPr>
        </p:nvGraphicFramePr>
        <p:xfrm>
          <a:off x="774551" y="137535"/>
          <a:ext cx="7347472" cy="4452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9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8273">
                  <a:extLst>
                    <a:ext uri="{9D8B030D-6E8A-4147-A177-3AD203B41FA5}">
                      <a16:colId xmlns:a16="http://schemas.microsoft.com/office/drawing/2014/main" val="3062616203"/>
                    </a:ext>
                  </a:extLst>
                </a:gridCol>
              </a:tblGrid>
              <a:tr h="698669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latin typeface="Calibri Light" panose="020F0302020204030204" pitchFamily="34" charset="0"/>
                        </a:rPr>
                        <a:t>Linden Public Schools</a:t>
                      </a:r>
                      <a:endParaRPr lang="en-US" sz="1800" dirty="0">
                        <a:highlight>
                          <a:srgbClr val="FFFF00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dirty="0"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Delta Dental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dirty="0"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PPO Plus Premier </a:t>
                      </a:r>
                      <a:r>
                        <a:rPr lang="fr-FR" sz="1400" u="none" baseline="30000" dirty="0"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TM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u="none" dirty="0"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62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Calibri Light" panose="020F0302020204030204" pitchFamily="34" charset="0"/>
                        </a:rPr>
                        <a:t>Calendar Year Deductible (Waived for Preventive &amp; Diagnostic)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1050" b="0" dirty="0">
                          <a:latin typeface="Calibri Light" panose="020F0302020204030204" pitchFamily="34" charset="0"/>
                        </a:rPr>
                        <a:t>     Per Person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1050" b="0" dirty="0">
                          <a:latin typeface="Calibri Light" panose="020F0302020204030204" pitchFamily="34" charset="0"/>
                        </a:rPr>
                        <a:t>     Family Aggregate Deductible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Calibri Light" panose="020F030202020403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Calibri Light" panose="020F0302020204030204" pitchFamily="34" charset="0"/>
                        </a:rPr>
                        <a:t>$25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Calibri Light" panose="020F0302020204030204" pitchFamily="34" charset="0"/>
                        </a:rPr>
                        <a:t>$75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45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Calibri Light" panose="020F0302020204030204" pitchFamily="34" charset="0"/>
                        </a:rPr>
                        <a:t>Calendar Year Maximum – </a:t>
                      </a:r>
                      <a:r>
                        <a:rPr lang="en-US" sz="1050" b="0" dirty="0">
                          <a:latin typeface="Calibri Light" panose="020F0302020204030204" pitchFamily="34" charset="0"/>
                        </a:rPr>
                        <a:t>Per Person</a:t>
                      </a:r>
                      <a:endParaRPr lang="en-US" sz="1050" b="0" dirty="0"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 Light" panose="020F0302020204030204" pitchFamily="34" charset="0"/>
                        </a:rPr>
                        <a:t>$1,500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63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Calibri Light" panose="020F0302020204030204" pitchFamily="34" charset="0"/>
                        </a:rPr>
                        <a:t>Preventive &amp; Diagnostic  (Frequency limitations apply)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050" dirty="0">
                          <a:latin typeface="Calibri Light" panose="020F0302020204030204" pitchFamily="34" charset="0"/>
                        </a:rPr>
                        <a:t>Exams, Cleanings, Bitewing X-Rays 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050" dirty="0">
                          <a:latin typeface="Calibri Light" panose="020F0302020204030204" pitchFamily="34" charset="0"/>
                        </a:rPr>
                        <a:t>Fluoride Treatment </a:t>
                      </a:r>
                      <a:r>
                        <a:rPr lang="en-US" sz="1050" i="0" dirty="0">
                          <a:latin typeface="Calibri Light" panose="020F0302020204030204" pitchFamily="34" charset="0"/>
                        </a:rPr>
                        <a:t>(once in a calendar year, children to age 19)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050" i="0" dirty="0">
                          <a:latin typeface="Calibri Light" panose="020F0302020204030204" pitchFamily="34" charset="0"/>
                        </a:rPr>
                        <a:t>Sealants (children to age 14)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100% Covered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065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Calibri Light" panose="020F0302020204030204" pitchFamily="34" charset="0"/>
                        </a:rPr>
                        <a:t>Remaining Basic</a:t>
                      </a:r>
                      <a:endParaRPr lang="en-US" sz="1050" dirty="0">
                        <a:latin typeface="Calibri Light" panose="020F030202020403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050" dirty="0">
                          <a:latin typeface="Calibri Light" panose="020F0302020204030204" pitchFamily="34" charset="0"/>
                        </a:rPr>
                        <a:t>Fillings, Extractions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050" dirty="0">
                          <a:latin typeface="Calibri Light" panose="020F0302020204030204" pitchFamily="34" charset="0"/>
                        </a:rPr>
                        <a:t>Root Canals (Endodontics)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tabLst/>
                        <a:defRPr/>
                      </a:pPr>
                      <a:r>
                        <a:rPr lang="en-US" sz="1050" dirty="0">
                          <a:latin typeface="Calibri Light" panose="020F0302020204030204" pitchFamily="34" charset="0"/>
                        </a:rPr>
                        <a:t>Periodontics, Oral Surgery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tabLst/>
                        <a:defRPr/>
                      </a:pPr>
                      <a:r>
                        <a:rPr lang="en-US" sz="1050" dirty="0">
                          <a:latin typeface="Calibri Light" panose="020F0302020204030204" pitchFamily="34" charset="0"/>
                        </a:rPr>
                        <a:t>Repair of Dentures, Crowns &amp; Gold Restorations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80% Covered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76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Calibri Light" panose="020F0302020204030204" pitchFamily="34" charset="0"/>
                        </a:rPr>
                        <a:t>Major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tabLst/>
                        <a:defRPr/>
                      </a:pPr>
                      <a:r>
                        <a:rPr lang="en-US" sz="1050" dirty="0">
                          <a:latin typeface="Calibri Light" panose="020F0302020204030204" pitchFamily="34" charset="0"/>
                        </a:rPr>
                        <a:t>Bridgework,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tabLst/>
                        <a:defRPr/>
                      </a:pPr>
                      <a:r>
                        <a:rPr lang="en-US" sz="1050" dirty="0">
                          <a:latin typeface="Calibri Light" panose="020F0302020204030204" pitchFamily="34" charset="0"/>
                        </a:rPr>
                        <a:t>Full &amp; Partial Dentures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60% Covered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661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Orthodontic Benefits (Adult, and Child to age 19)</a:t>
                      </a:r>
                      <a:endParaRPr lang="en-US" sz="1050" b="1" dirty="0">
                        <a:latin typeface="Calibri Light" panose="020F030202020403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050" dirty="0">
                          <a:latin typeface="Calibri Light" panose="020F0302020204030204" pitchFamily="34" charset="0"/>
                        </a:rPr>
                        <a:t>Coinsurance 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050" dirty="0">
                          <a:latin typeface="Calibri Light" panose="020F0302020204030204" pitchFamily="34" charset="0"/>
                        </a:rPr>
                        <a:t>Lifetime Maximum – per-patient</a:t>
                      </a:r>
                      <a:endParaRPr lang="en-US" sz="1050" dirty="0"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50%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$1,000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ADBC76A-0E34-4683-91AC-AD9422D936BE}"/>
              </a:ext>
            </a:extLst>
          </p:cNvPr>
          <p:cNvSpPr txBox="1"/>
          <p:nvPr/>
        </p:nvSpPr>
        <p:spPr>
          <a:xfrm>
            <a:off x="126455" y="4913632"/>
            <a:ext cx="76395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overview contains a general description of your dental care program for your use as a convenient reference. Complete details of your program appear in the group contract between your plan sponsor and Delta Dental of New Jersey, Inc.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816B14-60E9-486C-B98B-96BA0C5EBE2A}"/>
              </a:ext>
            </a:extLst>
          </p:cNvPr>
          <p:cNvSpPr txBox="1"/>
          <p:nvPr/>
        </p:nvSpPr>
        <p:spPr>
          <a:xfrm>
            <a:off x="1201479" y="4613327"/>
            <a:ext cx="5826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Dependent Children of enrolled employees are covered to the end of the year they age 26.</a:t>
            </a:r>
          </a:p>
        </p:txBody>
      </p:sp>
    </p:spTree>
    <p:extLst>
      <p:ext uri="{BB962C8B-B14F-4D97-AF65-F5344CB8AC3E}">
        <p14:creationId xmlns:p14="http://schemas.microsoft.com/office/powerpoint/2010/main" val="737437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2DC48-10B8-448E-BA01-01EC48FF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187" y="88007"/>
            <a:ext cx="8619626" cy="1010286"/>
          </a:xfrm>
        </p:spPr>
        <p:txBody>
          <a:bodyPr/>
          <a:lstStyle/>
          <a:p>
            <a:r>
              <a:rPr lang="en-US" dirty="0">
                <a:solidFill>
                  <a:srgbClr val="2DB035"/>
                </a:solidFill>
              </a:rPr>
              <a:t>Plan Summaries</a:t>
            </a:r>
            <a:br>
              <a:rPr lang="en-US" dirty="0"/>
            </a:br>
            <a:r>
              <a:rPr lang="en-US" sz="1600" dirty="0">
                <a:solidFill>
                  <a:schemeClr val="tx1"/>
                </a:solidFill>
              </a:rPr>
              <a:t>Please click on the link below and scroll through for your dental plan information</a:t>
            </a:r>
            <a:endParaRPr lang="en-US" sz="16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A076C3-9E8D-4286-90AB-8388B83DCB5E}"/>
              </a:ext>
            </a:extLst>
          </p:cNvPr>
          <p:cNvSpPr txBox="1"/>
          <p:nvPr/>
        </p:nvSpPr>
        <p:spPr>
          <a:xfrm>
            <a:off x="310605" y="4534305"/>
            <a:ext cx="76395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This overview contains a general description of your dental care program for your use as a convenient reference. Complete details of your program appear in the group contract between your plan sponsor and Delta Dental of NJ, Inc.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0F19B2-77FB-47D0-9F56-93BD7B019BBC}"/>
              </a:ext>
            </a:extLst>
          </p:cNvPr>
          <p:cNvSpPr txBox="1"/>
          <p:nvPr/>
        </p:nvSpPr>
        <p:spPr>
          <a:xfrm>
            <a:off x="4445767" y="1804311"/>
            <a:ext cx="334925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2DB035"/>
                </a:solidFill>
              </a:rPr>
              <a:t>Coinsurance</a:t>
            </a:r>
            <a:r>
              <a:rPr lang="en-US" sz="1400" dirty="0"/>
              <a:t> percentages indicate what Delta Dental pays towards your visit to the dentist.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2DB035"/>
                </a:solidFill>
              </a:rPr>
              <a:t>Plan Maximum </a:t>
            </a:r>
            <a:r>
              <a:rPr lang="en-US" sz="1400" dirty="0"/>
              <a:t>indicates the total amount Delta Dental will pay per benefit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2DB035"/>
                </a:solidFill>
              </a:rPr>
              <a:t>Deductibles</a:t>
            </a:r>
            <a:r>
              <a:rPr lang="en-US" sz="1400" dirty="0"/>
              <a:t> apply, per plan benefit period, as indicated</a:t>
            </a:r>
          </a:p>
          <a:p>
            <a:pPr marL="285750" indent="-285750">
              <a:buClr>
                <a:srgbClr val="2DB035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Using a non-participating (out-of-network) dentist may result in </a:t>
            </a:r>
            <a:r>
              <a:rPr lang="en-US" sz="1400" b="1" dirty="0">
                <a:solidFill>
                  <a:srgbClr val="2DB035"/>
                </a:solidFill>
              </a:rPr>
              <a:t>balance billing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2BAD52-0677-496F-A95E-519DDF1A4E52}"/>
              </a:ext>
            </a:extLst>
          </p:cNvPr>
          <p:cNvSpPr txBox="1"/>
          <p:nvPr/>
        </p:nvSpPr>
        <p:spPr>
          <a:xfrm>
            <a:off x="4931403" y="1347255"/>
            <a:ext cx="2342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PPO Plus Premier Plan</a:t>
            </a:r>
            <a:endParaRPr lang="en-US" dirty="0"/>
          </a:p>
          <a:p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6A89BDF-C2A5-4E31-9E07-A4718D0A1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379" y="1165228"/>
            <a:ext cx="2465828" cy="321192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6091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3785" y="223284"/>
            <a:ext cx="8956429" cy="684709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Benefit Enhancements </a:t>
            </a:r>
            <a:r>
              <a:rPr lang="en-US" sz="2500" dirty="0"/>
              <a:t>within your </a:t>
            </a:r>
            <a:r>
              <a:rPr lang="en-US" sz="2500" dirty="0">
                <a:solidFill>
                  <a:srgbClr val="43B02A"/>
                </a:solidFill>
              </a:rPr>
              <a:t>PPO Plus Premier </a:t>
            </a:r>
            <a:r>
              <a:rPr lang="en-US" sz="2500" dirty="0"/>
              <a:t>Plan</a:t>
            </a:r>
            <a:endParaRPr lang="en-US" sz="2500" dirty="0">
              <a:solidFill>
                <a:srgbClr val="2DB035"/>
              </a:solidFill>
            </a:endParaRPr>
          </a:p>
        </p:txBody>
      </p:sp>
      <p:sp>
        <p:nvSpPr>
          <p:cNvPr id="17" name="Text Placeholder 7"/>
          <p:cNvSpPr txBox="1">
            <a:spLocks/>
          </p:cNvSpPr>
          <p:nvPr/>
        </p:nvSpPr>
        <p:spPr>
          <a:xfrm>
            <a:off x="5869732" y="1084101"/>
            <a:ext cx="2356266" cy="3405363"/>
          </a:xfrm>
          <a:prstGeom prst="rect">
            <a:avLst/>
          </a:prstGeom>
          <a:ln>
            <a:solidFill>
              <a:srgbClr val="00ACC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chemeClr val="accent1"/>
              </a:buClr>
              <a:buSzPct val="100000"/>
              <a:buFont typeface="Wingdings 2" panose="05020102010507070707" pitchFamily="18" charset="2"/>
              <a:buChar char="¾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Wingdings" pitchFamily="2" charset="2"/>
              <a:buChar char="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accent1"/>
              </a:buClr>
              <a:buFont typeface="Arial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90000"/>
              </a:lnSpc>
              <a:spcBef>
                <a:spcPts val="723"/>
              </a:spcBef>
              <a:spcAft>
                <a:spcPts val="0"/>
              </a:spcAft>
              <a:buClr>
                <a:srgbClr val="563D82"/>
              </a:buClr>
              <a:buSzPct val="100000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ACC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ctr" defTabSz="914400" rtl="0" eaLnBrk="1" fontAlgn="auto" latinLnBrk="0" hangingPunct="1">
              <a:lnSpc>
                <a:spcPct val="90000"/>
              </a:lnSpc>
              <a:spcBef>
                <a:spcPts val="723"/>
              </a:spcBef>
              <a:spcAft>
                <a:spcPts val="0"/>
              </a:spcAft>
              <a:buClr>
                <a:srgbClr val="563D82"/>
              </a:buClr>
              <a:buSzPct val="10000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ACC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Oral Health Enhancement</a:t>
            </a:r>
          </a:p>
          <a:p>
            <a:pPr marL="0" marR="0" lvl="1" indent="0" algn="ctr" defTabSz="914400" rtl="0" eaLnBrk="1" fontAlgn="auto" latinLnBrk="0" hangingPunct="1">
              <a:lnSpc>
                <a:spcPct val="90000"/>
              </a:lnSpc>
              <a:spcBef>
                <a:spcPts val="723"/>
              </a:spcBef>
              <a:spcAft>
                <a:spcPts val="0"/>
              </a:spcAft>
              <a:buClr>
                <a:srgbClr val="563D82"/>
              </a:buClr>
              <a:buSzPct val="100000"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ACC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6355" marR="0" lvl="1" indent="-176355" algn="l" defTabSz="914400" rtl="0" eaLnBrk="1" fontAlgn="auto" latinLnBrk="0" hangingPunct="1">
              <a:lnSpc>
                <a:spcPct val="90000"/>
              </a:lnSpc>
              <a:spcBef>
                <a:spcPts val="723"/>
              </a:spcBef>
              <a:spcAft>
                <a:spcPts val="0"/>
              </a:spcAft>
              <a:buClr>
                <a:srgbClr val="00ACC9"/>
              </a:buClr>
              <a:buSzPct val="100000"/>
              <a:buFont typeface="Wingdings 2" panose="05020102010507070707" pitchFamily="18" charset="2"/>
              <a:buChar char="¾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Helps members who have been previously treated for periodontal (gum) disease manage their oral and overall health</a:t>
            </a:r>
          </a:p>
          <a:p>
            <a:pPr marL="176355" marR="0" lvl="1" indent="-176355" algn="l" defTabSz="914400" rtl="0" eaLnBrk="1" fontAlgn="auto" latinLnBrk="0" hangingPunct="1">
              <a:lnSpc>
                <a:spcPct val="90000"/>
              </a:lnSpc>
              <a:spcBef>
                <a:spcPts val="723"/>
              </a:spcBef>
              <a:spcAft>
                <a:spcPts val="0"/>
              </a:spcAft>
              <a:buClr>
                <a:srgbClr val="00ACC9"/>
              </a:buClr>
              <a:buSzPct val="100000"/>
              <a:buFont typeface="Wingdings 2" panose="05020102010507070707" pitchFamily="18" charset="2"/>
              <a:buChar char="¾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Qualifying members must have history of periodontal disease</a:t>
            </a:r>
          </a:p>
          <a:p>
            <a:pPr marL="176355" marR="0" lvl="1" indent="-176355" algn="l" defTabSz="914400" rtl="0" eaLnBrk="1" fontAlgn="auto" latinLnBrk="0" hangingPunct="1">
              <a:lnSpc>
                <a:spcPct val="90000"/>
              </a:lnSpc>
              <a:spcBef>
                <a:spcPts val="723"/>
              </a:spcBef>
              <a:spcAft>
                <a:spcPts val="0"/>
              </a:spcAft>
              <a:buClr>
                <a:srgbClr val="00ACC9"/>
              </a:buClr>
              <a:buSzPct val="100000"/>
              <a:buFont typeface="Wingdings 2" panose="05020102010507070707" pitchFamily="18" charset="2"/>
              <a:buChar char="¾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benefit offers you up to four dental cleanings and/or periodontal maintenance procedures per benefit period</a:t>
            </a:r>
          </a:p>
        </p:txBody>
      </p:sp>
      <p:sp>
        <p:nvSpPr>
          <p:cNvPr id="19" name="Text Placeholder 7"/>
          <p:cNvSpPr txBox="1">
            <a:spLocks/>
          </p:cNvSpPr>
          <p:nvPr/>
        </p:nvSpPr>
        <p:spPr>
          <a:xfrm>
            <a:off x="579298" y="1104362"/>
            <a:ext cx="2260241" cy="3429056"/>
          </a:xfrm>
          <a:prstGeom prst="rect">
            <a:avLst/>
          </a:prstGeom>
          <a:ln>
            <a:solidFill>
              <a:srgbClr val="E1592A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chemeClr val="accent1"/>
              </a:buClr>
              <a:buSzPct val="100000"/>
              <a:buFont typeface="Wingdings 2" panose="05020102010507070707" pitchFamily="18" charset="2"/>
              <a:buChar char="¾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Wingdings" pitchFamily="2" charset="2"/>
              <a:buChar char="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accent1"/>
              </a:buClr>
              <a:buFont typeface="Arial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90000"/>
              </a:lnSpc>
              <a:spcBef>
                <a:spcPts val="723"/>
              </a:spcBef>
              <a:spcAft>
                <a:spcPts val="0"/>
              </a:spcAft>
              <a:buClr>
                <a:srgbClr val="563D82"/>
              </a:buClr>
              <a:buSzPct val="100000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E1592A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1" indent="0" algn="ctr" defTabSz="914400" rtl="0" eaLnBrk="1" fontAlgn="auto" latinLnBrk="0" hangingPunct="1">
              <a:lnSpc>
                <a:spcPct val="90000"/>
              </a:lnSpc>
              <a:spcBef>
                <a:spcPts val="723"/>
              </a:spcBef>
              <a:spcAft>
                <a:spcPts val="0"/>
              </a:spcAft>
              <a:buClr>
                <a:srgbClr val="563D82"/>
              </a:buClr>
              <a:buSzPct val="10000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1592A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Carryover Maximum</a:t>
            </a:r>
          </a:p>
          <a:p>
            <a:pPr marL="0" marR="0" lvl="1" indent="0" algn="ctr" defTabSz="914400" rtl="0" eaLnBrk="1" fontAlgn="auto" latinLnBrk="0" hangingPunct="1">
              <a:lnSpc>
                <a:spcPct val="90000"/>
              </a:lnSpc>
              <a:spcBef>
                <a:spcPts val="723"/>
              </a:spcBef>
              <a:spcAft>
                <a:spcPts val="0"/>
              </a:spcAft>
              <a:buClr>
                <a:srgbClr val="563D82"/>
              </a:buClr>
              <a:buSzPct val="100000"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E1592A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176355" marR="0" lvl="1" indent="-176355" algn="l" defTabSz="914400" rtl="0" eaLnBrk="1" fontAlgn="auto" latinLnBrk="0" hangingPunct="1">
              <a:lnSpc>
                <a:spcPct val="90000"/>
              </a:lnSpc>
              <a:spcBef>
                <a:spcPts val="723"/>
              </a:spcBef>
              <a:spcAft>
                <a:spcPts val="0"/>
              </a:spcAft>
              <a:buClr>
                <a:srgbClr val="E1592A"/>
              </a:buClr>
              <a:buSzPct val="100000"/>
              <a:buFont typeface="Wingdings 2" panose="05020102010507070707" pitchFamily="18" charset="2"/>
              <a:buChar char="¾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Benefit feature for members to carry over up to 25% of their unused standard annual maximum in one year to increase benefits for the following year</a:t>
            </a:r>
          </a:p>
          <a:p>
            <a:pPr marL="176355" marR="0" lvl="1" indent="-176355" algn="l" defTabSz="914400" rtl="0" eaLnBrk="1" fontAlgn="auto" latinLnBrk="0" hangingPunct="1">
              <a:lnSpc>
                <a:spcPct val="90000"/>
              </a:lnSpc>
              <a:spcBef>
                <a:spcPts val="723"/>
              </a:spcBef>
              <a:spcAft>
                <a:spcPts val="0"/>
              </a:spcAft>
              <a:buClr>
                <a:srgbClr val="E1592A"/>
              </a:buClr>
              <a:buSzPct val="100000"/>
              <a:buFont typeface="Wingdings 2" panose="05020102010507070707" pitchFamily="18" charset="2"/>
              <a:buChar char="¾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To qualify Delta Dental requires an annual preventive visit or cleaning</a:t>
            </a:r>
          </a:p>
          <a:p>
            <a:pPr marL="176355" marR="0" lvl="1" indent="-176355" algn="l" defTabSz="914400" rtl="0" eaLnBrk="1" fontAlgn="auto" latinLnBrk="0" hangingPunct="1">
              <a:lnSpc>
                <a:spcPct val="90000"/>
              </a:lnSpc>
              <a:spcBef>
                <a:spcPts val="723"/>
              </a:spcBef>
              <a:spcAft>
                <a:spcPts val="0"/>
              </a:spcAft>
              <a:buClr>
                <a:srgbClr val="E1592A"/>
              </a:buClr>
              <a:buSzPct val="100000"/>
              <a:buFont typeface="Wingdings 2" panose="05020102010507070707" pitchFamily="18" charset="2"/>
              <a:buChar char="¾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If you do not submit a claim for an exam or cleaning, any accumulated Carryover Max benefit will be lost.</a:t>
            </a:r>
            <a:br>
              <a:rPr kumimoji="0" lang="en-US" sz="1085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</a:br>
            <a:endParaRPr kumimoji="0" lang="en-US" sz="1085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 Light" pitchFamily="34" charset="0"/>
              <a:ea typeface="+mn-ea"/>
              <a:cs typeface="+mn-cs"/>
            </a:endParaRPr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>
          <a:xfrm>
            <a:off x="1106518" y="4747809"/>
            <a:ext cx="393449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4" b="0" i="0" u="none" strike="noStrike" kern="1200" cap="none" spc="0" normalizeH="0" baseline="0" noProof="0" dirty="0">
              <a:ln>
                <a:noFill/>
              </a:ln>
              <a:solidFill>
                <a:srgbClr val="43B02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83066D-A2D3-4538-BB90-52EAEDC93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269" y="1104362"/>
            <a:ext cx="2260240" cy="3393525"/>
          </a:xfrm>
          <a:prstGeom prst="rect">
            <a:avLst/>
          </a:prstGeom>
          <a:ln>
            <a:solidFill>
              <a:schemeClr val="tx2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2857342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B0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23FEBF-6BC4-4662-ACE6-61B2837CE4AD}"/>
              </a:ext>
            </a:extLst>
          </p:cNvPr>
          <p:cNvSpPr txBox="1">
            <a:spLocks/>
          </p:cNvSpPr>
          <p:nvPr/>
        </p:nvSpPr>
        <p:spPr>
          <a:xfrm>
            <a:off x="1619963" y="208104"/>
            <a:ext cx="6156435" cy="7366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2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Networks Available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81F8A7-0D96-4536-9D30-5BC9DD11F0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953" y="1528110"/>
            <a:ext cx="4005973" cy="2670648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1E4119-B1DD-49F0-A850-1A9EE7163C19}"/>
              </a:ext>
            </a:extLst>
          </p:cNvPr>
          <p:cNvSpPr txBox="1"/>
          <p:nvPr/>
        </p:nvSpPr>
        <p:spPr>
          <a:xfrm>
            <a:off x="1244010" y="1292047"/>
            <a:ext cx="260497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>
              <a:buClr>
                <a:schemeClr val="bg1"/>
              </a:buClr>
            </a:pPr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PPO </a:t>
            </a:r>
          </a:p>
          <a:p>
            <a:pPr>
              <a:buClr>
                <a:schemeClr val="bg1"/>
              </a:buClr>
            </a:pPr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Plus     </a:t>
            </a:r>
          </a:p>
          <a:p>
            <a:pPr>
              <a:buClr>
                <a:schemeClr val="bg1"/>
              </a:buClr>
            </a:pPr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Premier </a:t>
            </a:r>
          </a:p>
        </p:txBody>
      </p:sp>
    </p:spTree>
    <p:extLst>
      <p:ext uri="{BB962C8B-B14F-4D97-AF65-F5344CB8AC3E}">
        <p14:creationId xmlns:p14="http://schemas.microsoft.com/office/powerpoint/2010/main" val="2595770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9152" y="702835"/>
            <a:ext cx="5567356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2DB035"/>
                </a:solidFill>
                <a:latin typeface="Calibri Light" panose="020F0302020204030204" pitchFamily="34" charset="0"/>
              </a:rPr>
              <a:t>If you use a Delta Dental PPO™ dentist</a:t>
            </a:r>
          </a:p>
          <a:p>
            <a:pPr marL="631825" lvl="1" indent="-174625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latin typeface="Calibri Light" panose="020F0302020204030204" pitchFamily="34" charset="0"/>
              </a:rPr>
              <a:t>Your out-of-pocket costs will be lowest for services if you use a participating PPO dentist. </a:t>
            </a:r>
          </a:p>
          <a:p>
            <a:pPr marL="631825" lvl="1" indent="-174625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latin typeface="Calibri Light" panose="020F0302020204030204" pitchFamily="34" charset="0"/>
              </a:rPr>
              <a:t>Your Annual maximum stretches further because the dentists' fees are lower</a:t>
            </a:r>
          </a:p>
          <a:p>
            <a:pPr marL="631825" lvl="1" indent="-174625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latin typeface="Calibri Light" panose="020F0302020204030204" pitchFamily="34" charset="0"/>
              </a:rPr>
              <a:t>Participating dentists may not charge more than Delta Dental’s allowed charges, and are paid directly by Delta Dental for covered services</a:t>
            </a:r>
          </a:p>
          <a:p>
            <a:pPr marL="174625" indent="-174625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2DB035"/>
                </a:solidFill>
                <a:latin typeface="Calibri Light" panose="020F0302020204030204" pitchFamily="34" charset="0"/>
              </a:rPr>
              <a:t>If you use a Delta Dental Premier® Dentist</a:t>
            </a:r>
          </a:p>
          <a:p>
            <a:pPr marL="631825" lvl="1" indent="-174625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latin typeface="Calibri Light" panose="020F0302020204030204" pitchFamily="34" charset="0"/>
              </a:rPr>
              <a:t>Our largest nationwide network. </a:t>
            </a:r>
          </a:p>
          <a:p>
            <a:pPr marL="631825" lvl="1" indent="-174625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latin typeface="Calibri Light" panose="020F0302020204030204" pitchFamily="34" charset="0"/>
              </a:rPr>
              <a:t>Your out-of-pocket costs will be higher, and your plan maximum will not go as far, since Premier dentists' fees are higher than PPO dentists </a:t>
            </a:r>
          </a:p>
          <a:p>
            <a:pPr marL="631825" lvl="1" indent="-174625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latin typeface="Calibri Light" panose="020F0302020204030204" pitchFamily="34" charset="0"/>
              </a:rPr>
              <a:t>Participating dentists may not charge more than Delta Dental’s allowed charges, and are paid directly by Delta Dental for covered services</a:t>
            </a:r>
          </a:p>
          <a:p>
            <a:pPr marL="174625" indent="-174625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2DB035"/>
                </a:solidFill>
                <a:latin typeface="Calibri Light" panose="020F0302020204030204" pitchFamily="34" charset="0"/>
              </a:rPr>
              <a:t>You may use dentists that do not participate with Delta Dental </a:t>
            </a:r>
          </a:p>
          <a:p>
            <a:pPr marL="631825" lvl="1" indent="-174625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latin typeface="Calibri Light" panose="020F0302020204030204" pitchFamily="34" charset="0"/>
              </a:rPr>
              <a:t>You are responsible for submitting the claim</a:t>
            </a:r>
          </a:p>
          <a:p>
            <a:pPr marL="631825" lvl="1" indent="-174625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latin typeface="Calibri Light" panose="020F0302020204030204" pitchFamily="34" charset="0"/>
              </a:rPr>
              <a:t>You are responsible for making payment to the dentist</a:t>
            </a:r>
          </a:p>
          <a:p>
            <a:pPr marL="631825" lvl="1" indent="-174625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latin typeface="Calibri Light" panose="020F0302020204030204" pitchFamily="34" charset="0"/>
              </a:rPr>
              <a:t>Your out-of-pocket costs are highest when you use non-participating dentists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1EBBA8-8AB4-4865-B793-4178F2BCB6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508" y="1512895"/>
            <a:ext cx="3176564" cy="2117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A5D728F-8243-4B78-9EC9-F8B771311B8D}"/>
              </a:ext>
            </a:extLst>
          </p:cNvPr>
          <p:cNvSpPr txBox="1">
            <a:spLocks/>
          </p:cNvSpPr>
          <p:nvPr/>
        </p:nvSpPr>
        <p:spPr>
          <a:xfrm>
            <a:off x="99152" y="118427"/>
            <a:ext cx="9044848" cy="864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2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Delta Dental PPO Plus Premier™ Nationwide Networks</a:t>
            </a:r>
          </a:p>
        </p:txBody>
      </p:sp>
    </p:spTree>
    <p:extLst>
      <p:ext uri="{BB962C8B-B14F-4D97-AF65-F5344CB8AC3E}">
        <p14:creationId xmlns:p14="http://schemas.microsoft.com/office/powerpoint/2010/main" val="2251313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9">
            <a:extLst>
              <a:ext uri="{FF2B5EF4-FFF2-40B4-BE49-F238E27FC236}">
                <a16:creationId xmlns:a16="http://schemas.microsoft.com/office/drawing/2014/main" id="{BA37ADB6-394C-4AC7-A3A9-BEBDED725D01}"/>
              </a:ext>
            </a:extLst>
          </p:cNvPr>
          <p:cNvSpPr txBox="1"/>
          <p:nvPr/>
        </p:nvSpPr>
        <p:spPr>
          <a:xfrm>
            <a:off x="500915" y="4530506"/>
            <a:ext cx="7095273" cy="178894"/>
          </a:xfrm>
          <a:prstGeom prst="rect">
            <a:avLst/>
          </a:prstGeom>
        </p:spPr>
        <p:txBody>
          <a:bodyPr vert="horz" wrap="square" lIns="0" tIns="24764" rIns="0" bIns="0" rtlCol="0">
            <a:spAutoFit/>
          </a:bodyPr>
          <a:lstStyle/>
          <a:p>
            <a:pPr marL="9525" marR="91916">
              <a:lnSpc>
                <a:spcPts val="600"/>
              </a:lnSpc>
              <a:spcBef>
                <a:spcPts val="194"/>
              </a:spcBef>
            </a:pPr>
            <a:r>
              <a:rPr sz="600" dirty="0">
                <a:solidFill>
                  <a:srgbClr val="231F2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 Please note that an out-of-network provider is not bound by Delta Dental’s in-network contractual obligations and may bill patients for the remaining balance,</a:t>
            </a:r>
            <a:r>
              <a:rPr lang="en-US" sz="600" dirty="0">
                <a:solidFill>
                  <a:srgbClr val="231F2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600" dirty="0">
                <a:solidFill>
                  <a:srgbClr val="231F2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called</a:t>
            </a:r>
            <a:r>
              <a:rPr lang="en-US" sz="600" dirty="0">
                <a:solidFill>
                  <a:srgbClr val="231F2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600" dirty="0">
                <a:solidFill>
                  <a:srgbClr val="231F2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balance</a:t>
            </a:r>
            <a:r>
              <a:rPr lang="en-US" sz="600" dirty="0">
                <a:solidFill>
                  <a:srgbClr val="231F2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600" dirty="0">
                <a:solidFill>
                  <a:srgbClr val="231F2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billing. The practice of balance</a:t>
            </a:r>
            <a:r>
              <a:rPr lang="en-US" sz="600" dirty="0">
                <a:solidFill>
                  <a:srgbClr val="231F2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600" dirty="0">
                <a:solidFill>
                  <a:srgbClr val="231F2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billing refers to a provider’s ability to bill patients for outstanding balances after the insurance company pays the required portion of the bill (coinsurance percentage).</a:t>
            </a:r>
            <a:endParaRPr sz="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object 10">
            <a:extLst>
              <a:ext uri="{FF2B5EF4-FFF2-40B4-BE49-F238E27FC236}">
                <a16:creationId xmlns:a16="http://schemas.microsoft.com/office/drawing/2014/main" id="{664BC9A6-DF7A-4B3F-ADD8-8993B2D1F3BA}"/>
              </a:ext>
            </a:extLst>
          </p:cNvPr>
          <p:cNvSpPr txBox="1"/>
          <p:nvPr/>
        </p:nvSpPr>
        <p:spPr>
          <a:xfrm>
            <a:off x="500915" y="4709400"/>
            <a:ext cx="5958851" cy="103041"/>
          </a:xfrm>
          <a:prstGeom prst="rect">
            <a:avLst/>
          </a:prstGeom>
        </p:spPr>
        <p:txBody>
          <a:bodyPr vert="horz" wrap="square" lIns="0" tIns="24764" rIns="0" bIns="0" rtlCol="0">
            <a:spAutoFit/>
          </a:bodyPr>
          <a:lstStyle/>
          <a:p>
            <a:pPr marL="9525" marR="3810">
              <a:lnSpc>
                <a:spcPts val="600"/>
              </a:lnSpc>
              <a:spcBef>
                <a:spcPts val="194"/>
              </a:spcBef>
            </a:pPr>
            <a:r>
              <a:rPr sz="600" dirty="0">
                <a:solidFill>
                  <a:srgbClr val="231F2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** Check your specific plan to see what the coinsurance rate i</a:t>
            </a:r>
            <a:r>
              <a:rPr lang="en-US" sz="600" dirty="0">
                <a:solidFill>
                  <a:srgbClr val="231F2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 </a:t>
            </a:r>
            <a:r>
              <a:rPr sz="600" dirty="0">
                <a:solidFill>
                  <a:srgbClr val="231F2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 they differ from plan to plan.</a:t>
            </a:r>
            <a:endParaRPr sz="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CD96C4-FAB5-4339-ABF1-D24B8A6A3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20" y="796194"/>
            <a:ext cx="8774193" cy="16461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78F272-8CB5-4C99-8284-C2FA468E1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20" y="2480459"/>
            <a:ext cx="8792344" cy="1646180"/>
          </a:xfrm>
          <a:prstGeom prst="rect">
            <a:avLst/>
          </a:prstGeom>
        </p:spPr>
      </p:pic>
      <p:sp>
        <p:nvSpPr>
          <p:cNvPr id="9" name="object 9">
            <a:extLst>
              <a:ext uri="{FF2B5EF4-FFF2-40B4-BE49-F238E27FC236}">
                <a16:creationId xmlns:a16="http://schemas.microsoft.com/office/drawing/2014/main" id="{391DF96A-86A9-4B21-AE66-AAF8B5ECC090}"/>
              </a:ext>
            </a:extLst>
          </p:cNvPr>
          <p:cNvSpPr txBox="1"/>
          <p:nvPr/>
        </p:nvSpPr>
        <p:spPr>
          <a:xfrm>
            <a:off x="500915" y="4404754"/>
            <a:ext cx="2342402" cy="103041"/>
          </a:xfrm>
          <a:prstGeom prst="rect">
            <a:avLst/>
          </a:prstGeom>
        </p:spPr>
        <p:txBody>
          <a:bodyPr vert="horz" wrap="square" lIns="0" tIns="24764" rIns="0" bIns="0" rtlCol="0">
            <a:spAutoFit/>
          </a:bodyPr>
          <a:lstStyle/>
          <a:p>
            <a:pPr marL="9525" marR="91916">
              <a:lnSpc>
                <a:spcPts val="600"/>
              </a:lnSpc>
              <a:spcBef>
                <a:spcPts val="194"/>
              </a:spcBef>
            </a:pPr>
            <a:r>
              <a:rPr sz="600" dirty="0">
                <a:solidFill>
                  <a:srgbClr val="231F2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 </a:t>
            </a:r>
            <a:r>
              <a:rPr lang="en-US" sz="600" dirty="0">
                <a:solidFill>
                  <a:srgbClr val="231F2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illustrative purposes only. Fees vary by procedure and location.</a:t>
            </a:r>
            <a:endParaRPr sz="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E58529D-9A34-48A9-9705-9474408D1148}"/>
              </a:ext>
            </a:extLst>
          </p:cNvPr>
          <p:cNvSpPr txBox="1">
            <a:spLocks/>
          </p:cNvSpPr>
          <p:nvPr/>
        </p:nvSpPr>
        <p:spPr>
          <a:xfrm>
            <a:off x="252912" y="118427"/>
            <a:ext cx="9044600" cy="864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2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2DB035"/>
                </a:solidFill>
              </a:rPr>
              <a:t>Your Delta Dental PPO Plus Premier™ Plan At a Glance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969096"/>
      </p:ext>
    </p:extLst>
  </p:cSld>
  <p:clrMapOvr>
    <a:masterClrMapping/>
  </p:clrMapOvr>
</p:sld>
</file>

<file path=ppt/theme/theme1.xml><?xml version="1.0" encoding="utf-8"?>
<a:theme xmlns:a="http://schemas.openxmlformats.org/drawingml/2006/main" name="DD_PPT_Calibri_Template_DRAFT_Nov15">
  <a:themeElements>
    <a:clrScheme name="Custom 1">
      <a:dk1>
        <a:srgbClr val="000000"/>
      </a:dk1>
      <a:lt1>
        <a:sysClr val="window" lastClr="FFFFFF"/>
      </a:lt1>
      <a:dk2>
        <a:srgbClr val="2DB035"/>
      </a:dk2>
      <a:lt2>
        <a:srgbClr val="BFBFBF"/>
      </a:lt2>
      <a:accent1>
        <a:srgbClr val="573D82"/>
      </a:accent1>
      <a:accent2>
        <a:srgbClr val="00ACC9"/>
      </a:accent2>
      <a:accent3>
        <a:srgbClr val="E1592A"/>
      </a:accent3>
      <a:accent4>
        <a:srgbClr val="81D086"/>
      </a:accent4>
      <a:accent5>
        <a:srgbClr val="9A8BB4"/>
      </a:accent5>
      <a:accent6>
        <a:srgbClr val="ED9B7F"/>
      </a:accent6>
      <a:hlink>
        <a:srgbClr val="573D82"/>
      </a:hlink>
      <a:folHlink>
        <a:srgbClr val="9A8BB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929850BFDE2C4FBB5B662F4129A364" ma:contentTypeVersion="12" ma:contentTypeDescription="Create a new document." ma:contentTypeScope="" ma:versionID="91ed49ea1d64ba0bea4c7b25beaff568">
  <xsd:schema xmlns:xsd="http://www.w3.org/2001/XMLSchema" xmlns:xs="http://www.w3.org/2001/XMLSchema" xmlns:p="http://schemas.microsoft.com/office/2006/metadata/properties" xmlns:ns3="0162827d-6157-4e7f-88ac-be2d9d7d3268" xmlns:ns4="62afe3e5-edee-4d10-a4da-ecda74b6703a" targetNamespace="http://schemas.microsoft.com/office/2006/metadata/properties" ma:root="true" ma:fieldsID="34d68943c078f0f4560d37246b2860da" ns3:_="" ns4:_="">
    <xsd:import namespace="0162827d-6157-4e7f-88ac-be2d9d7d3268"/>
    <xsd:import namespace="62afe3e5-edee-4d10-a4da-ecda74b670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62827d-6157-4e7f-88ac-be2d9d7d32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afe3e5-edee-4d10-a4da-ecda74b6703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B55193-D77A-4428-9021-9D65E0DCB3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84ED54-36E0-4785-9BF3-2B5F75782C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62827d-6157-4e7f-88ac-be2d9d7d3268"/>
    <ds:schemaRef ds:uri="62afe3e5-edee-4d10-a4da-ecda74b670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473B15-4D72-44D8-8F85-5EEA773D2418}">
  <ds:schemaRefs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62afe3e5-edee-4d10-a4da-ecda74b6703a"/>
    <ds:schemaRef ds:uri="0162827d-6157-4e7f-88ac-be2d9d7d326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DD_PPT_Calibri_Template_DRAFT_Nov15</Template>
  <TotalTime>65202</TotalTime>
  <Words>1026</Words>
  <Application>Microsoft Office PowerPoint</Application>
  <PresentationFormat>On-screen Show (16:9)</PresentationFormat>
  <Paragraphs>159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Times New Roman</vt:lpstr>
      <vt:lpstr>Wingdings</vt:lpstr>
      <vt:lpstr>Wingdings 2</vt:lpstr>
      <vt:lpstr>DD_PPT_Calibri_Template_DRAFT_Nov15</vt:lpstr>
      <vt:lpstr>Linden Public Schools</vt:lpstr>
      <vt:lpstr>PowerPoint Presentation</vt:lpstr>
      <vt:lpstr>PowerPoint Presentation</vt:lpstr>
      <vt:lpstr>PowerPoint Presentation</vt:lpstr>
      <vt:lpstr>Plan Summaries Please click on the link below and scroll through for your dental plan information</vt:lpstr>
      <vt:lpstr>Benefit Enhancements within your PPO Plus Premier Plan</vt:lpstr>
      <vt:lpstr>PowerPoint Presentation</vt:lpstr>
      <vt:lpstr>PowerPoint Presentation</vt:lpstr>
      <vt:lpstr>PowerPoint Presentation</vt:lpstr>
      <vt:lpstr>Member Experience</vt:lpstr>
      <vt:lpstr>Delta Dental of NJ Website</vt:lpstr>
      <vt:lpstr>New Tools Make It Easier To Navigate Our Website </vt:lpstr>
      <vt:lpstr>Your mobile tools – Delta Dental mobile app</vt:lpstr>
      <vt:lpstr>PowerPoint Presentation</vt:lpstr>
      <vt:lpstr>Your Resources – Connect with Delta Dental</vt:lpstr>
      <vt:lpstr>PowerPoint Presentation</vt:lpstr>
      <vt:lpstr>PowerPoint Presentation</vt:lpstr>
      <vt:lpstr>PowerPoint Presentation</vt:lpstr>
      <vt:lpstr>PowerPoint Presentation</vt:lpstr>
      <vt:lpstr>Forms 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Richards, Andre</dc:creator>
  <cp:lastModifiedBy>Taryn Ragonese-Carlson</cp:lastModifiedBy>
  <cp:revision>192</cp:revision>
  <dcterms:created xsi:type="dcterms:W3CDTF">2015-11-13T21:18:16Z</dcterms:created>
  <dcterms:modified xsi:type="dcterms:W3CDTF">2021-05-25T13:11:02Z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0x01010026929850BFDE2C4FBB5B662F4129A364</vt:lpwstr>
  </property>
</Properties>
</file>