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66" r:id="rId4"/>
    <p:sldId id="267" r:id="rId5"/>
    <p:sldId id="279" r:id="rId6"/>
    <p:sldId id="291" r:id="rId7"/>
    <p:sldId id="258" r:id="rId8"/>
    <p:sldId id="292" r:id="rId9"/>
    <p:sldId id="293" r:id="rId10"/>
    <p:sldId id="264" r:id="rId11"/>
    <p:sldId id="268" r:id="rId12"/>
    <p:sldId id="269" r:id="rId13"/>
    <p:sldId id="280" r:id="rId14"/>
    <p:sldId id="265" r:id="rId15"/>
    <p:sldId id="294" r:id="rId16"/>
    <p:sldId id="276" r:id="rId17"/>
    <p:sldId id="277" r:id="rId18"/>
    <p:sldId id="285" r:id="rId19"/>
    <p:sldId id="286" r:id="rId20"/>
    <p:sldId id="287" r:id="rId21"/>
    <p:sldId id="288" r:id="rId22"/>
    <p:sldId id="289" r:id="rId23"/>
    <p:sldId id="275" r:id="rId24"/>
    <p:sldId id="272" r:id="rId25"/>
    <p:sldId id="278" r:id="rId26"/>
    <p:sldId id="296" r:id="rId27"/>
    <p:sldId id="271" r:id="rId28"/>
    <p:sldId id="283" r:id="rId29"/>
    <p:sldId id="284" r:id="rId30"/>
    <p:sldId id="295" r:id="rId31"/>
    <p:sldId id="282" r:id="rId32"/>
  </p:sldIdLst>
  <p:sldSz cx="9144000" cy="6858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2C0"/>
    <a:srgbClr val="FF0000"/>
    <a:srgbClr val="00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4F2E2E-E31C-977C-6456-613D26CD60C1}" v="27" dt="2022-08-26T15:44:11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105" d="100"/>
          <a:sy n="105" d="100"/>
        </p:scale>
        <p:origin x="1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3B40D9C-A0B3-4504-AEEF-167E62B32A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5D393C1-1084-41DF-93EC-53E3D7779AB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A0841BE9-E874-49A6-82EF-EDD8102797F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6587F9B2-562A-493B-9662-4CA9EEDE8F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3C2D4152-3823-4826-AB9D-351EF6FA7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C67A6DE-8DF8-418A-8EE5-42D2B3009C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FB5CE70-65AC-4D05-907F-43107256684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CDD68D32-57A7-4A33-83F1-A86FB2B2CC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A485A25A-B408-4091-9F64-B9EB0E72246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9838BFD1-4B5D-44CE-867A-45796D9F36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5BD43B21-8E9C-4D66-936E-7C067B4ACB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BB4E72EC-4791-4D63-82BA-49EFB6F47A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843FBBA-087C-4839-8E17-CE6F88A022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632F1CF-6660-4433-A445-E9632F64608E}" type="slidenum">
              <a:rPr lang="en-US" altLang="en-US" sz="1200">
                <a:latin typeface="Times" panose="02020603050405020304" pitchFamily="18" charset="0"/>
              </a:rPr>
              <a:pPr/>
              <a:t>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95AC0B2-2221-40DF-932C-3DEB816DF6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7F26BB9-E1ED-4B62-9BD5-39E006E48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8955C34-33AF-4EC4-B84B-83D44F411E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573257"/>
      </p:ext>
    </p:extLst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2B258C4-94CC-4991-8F60-B8B97C76DC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21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2B258C4-94CC-4991-8F60-B8B97C76DC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29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2B258C4-94CC-4991-8F60-B8B97C76DC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99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2B258C4-94CC-4991-8F60-B8B97C76DC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940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2B258C4-94CC-4991-8F60-B8B97C76DC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15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2B258C4-94CC-4991-8F60-B8B97C76DC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252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DF6A666-53C6-4CA5-A69F-62A30032A8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446950"/>
      </p:ext>
    </p:extLst>
  </p:cSld>
  <p:clrMapOvr>
    <a:masterClrMapping/>
  </p:clrMapOvr>
  <p:transition spd="med">
    <p:pull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01EF311-0162-48F3-859C-74D8C56E04E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338901"/>
      </p:ext>
    </p:extLst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CE29275-38BC-4613-B4BA-032287E2FB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176134"/>
      </p:ext>
    </p:extLst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D5631B-2472-4717-B170-015B92C42E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835800"/>
      </p:ext>
    </p:extLst>
  </p:cSld>
  <p:clrMapOvr>
    <a:masterClrMapping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3E50BFB7-4658-4DD7-BB1C-4AA60E00CB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726502"/>
      </p:ext>
    </p:extLst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64B5A5F-AA7A-4BE9-A6EA-039419830F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775194"/>
      </p:ext>
    </p:extLst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4E51AB5-0170-4443-9BA5-24AD59CBD7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153016"/>
      </p:ext>
    </p:extLst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294823E-70E5-4628-8F07-A457349AEB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234171"/>
      </p:ext>
    </p:extLst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CF3D6D2-F7DF-459B-BFDC-E2BB3BEF89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846567"/>
      </p:ext>
    </p:extLst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2B258C4-94CC-4991-8F60-B8B97C76DC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09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2B258C4-94CC-4991-8F60-B8B97C76DC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02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</p:sldLayoutIdLst>
  <p:transition spd="med">
    <p:pull dir="ld"/>
  </p:transition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schoolsdo.org/2017/12/santas-some-secret-pay-off-student-meal-balance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prismatic-3d-question-mark-vector-clipart.png.ph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25D9F81-D574-4E5E-9A2B-66AB431F6A6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077200" cy="2133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5900" cap="none" dirty="0">
                <a:solidFill>
                  <a:schemeClr val="accent2"/>
                </a:solidFill>
              </a:rPr>
              <a:t>Administrators’     	Meeting</a:t>
            </a:r>
            <a:br>
              <a:rPr lang="en-US" altLang="en-US" sz="5900" cap="none" dirty="0">
                <a:solidFill>
                  <a:schemeClr val="accent2"/>
                </a:solidFill>
              </a:rPr>
            </a:br>
            <a:r>
              <a:rPr lang="en-US" altLang="en-US" sz="5900" cap="none" dirty="0">
                <a:solidFill>
                  <a:schemeClr val="accent2"/>
                </a:solidFill>
              </a:rPr>
              <a:t>    </a:t>
            </a:r>
            <a:r>
              <a:rPr lang="en-US" altLang="en-US" sz="2900" i="1" cap="none" dirty="0"/>
              <a:t>August 29, 2023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749BF6D-896E-40A7-8A93-B64748654C2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 rot="19140000">
            <a:off x="1704975" y="2921000"/>
            <a:ext cx="6511925" cy="430213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en-US" altLang="en-US" b="1" i="1" cap="none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John Serapiglia</a:t>
            </a:r>
            <a:endParaRPr altLang="en-US" b="1" i="1" cap="none" dirty="0">
              <a:effectLst>
                <a:outerShdw blurRad="38100" dist="38100" dir="2700000" algn="tl">
                  <a:srgbClr val="C0C0C0"/>
                </a:outerShdw>
              </a:effectLst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med">
    <p:pull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039CF1B-FA5D-450C-A971-1351DB4D7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8305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accent2"/>
                </a:solidFill>
                <a:ea typeface="+mj-ea"/>
                <a:cs typeface="+mj-cs"/>
              </a:rPr>
              <a:t>Transportation</a:t>
            </a:r>
            <a:br>
              <a:rPr lang="en-US" sz="6000" b="1" dirty="0">
                <a:solidFill>
                  <a:schemeClr val="accent2"/>
                </a:solidFill>
                <a:ea typeface="+mj-ea"/>
                <a:cs typeface="+mj-cs"/>
              </a:rPr>
            </a:br>
            <a:r>
              <a:rPr lang="en-US" sz="6000" b="1" dirty="0">
                <a:solidFill>
                  <a:schemeClr val="accent2"/>
                </a:solidFill>
                <a:ea typeface="+mj-ea"/>
                <a:cs typeface="+mj-cs"/>
              </a:rPr>
              <a:t>           </a:t>
            </a:r>
            <a:r>
              <a:rPr lang="en-US" sz="6600" b="1" dirty="0">
                <a:solidFill>
                  <a:schemeClr val="accent2"/>
                </a:solidFill>
                <a:ea typeface="+mj-ea"/>
                <a:cs typeface="+mj-cs"/>
              </a:rPr>
              <a:t>Issues</a:t>
            </a:r>
          </a:p>
        </p:txBody>
      </p:sp>
      <p:pic>
        <p:nvPicPr>
          <p:cNvPr id="23554" name="Picture 4" descr="j0399724">
            <a:extLst>
              <a:ext uri="{FF2B5EF4-FFF2-40B4-BE49-F238E27FC236}">
                <a16:creationId xmlns:a16="http://schemas.microsoft.com/office/drawing/2014/main" id="{F55DDE32-5923-47B1-8B97-6959CED3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5486400" cy="3733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A2F2490-0FC5-4B9A-973D-99987CC2C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ea typeface="+mj-ea"/>
                <a:cs typeface="+mj-cs"/>
              </a:rPr>
              <a:t>Transportation Department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5C11E20-F8C3-42AE-A6B4-1461410A75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Transportation data base available for use at all schools in Trans Info.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Secretaries are able to get bus lists off the computer.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If the bus is late or early on the first day of school understand it is the first day. If it is chronically late notify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Lisa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Ormon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in the Transportation Office.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If no bus arrives on any day call transportation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7E94FEC-3661-4786-9F22-17A984621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cap="none">
                <a:solidFill>
                  <a:schemeClr val="accent2"/>
                </a:solidFill>
              </a:rPr>
              <a:t>TRANSPORTATION (CON</a:t>
            </a:r>
            <a:r>
              <a:rPr lang="ja-JP" altLang="en-US" cap="none">
                <a:solidFill>
                  <a:schemeClr val="accent2"/>
                </a:solidFill>
              </a:rPr>
              <a:t>’</a:t>
            </a:r>
            <a:r>
              <a:rPr lang="en-US" altLang="ja-JP" cap="none">
                <a:solidFill>
                  <a:schemeClr val="accent2"/>
                </a:solidFill>
              </a:rPr>
              <a:t>T)</a:t>
            </a:r>
            <a:endParaRPr lang="en-US" altLang="en-US" cap="none">
              <a:solidFill>
                <a:schemeClr val="accent2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737EDB2-8CAC-4787-BC79-6F74100E5F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590800"/>
            <a:ext cx="7521575" cy="3122613"/>
          </a:xfrm>
        </p:spPr>
        <p:txBody>
          <a:bodyPr>
            <a:normAutofit/>
          </a:bodyPr>
          <a:lstStyle/>
          <a:p>
            <a:pPr eaLnBrk="1" hangingPunct="1"/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bus letters were mailed to parents.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Field trip requests, Special Education transportation requests, change of student transportation requests – need to be sent to the Transportation Department within the proper time frame. </a:t>
            </a:r>
          </a:p>
        </p:txBody>
      </p:sp>
    </p:spTree>
  </p:cSld>
  <p:clrMapOvr>
    <a:masterClrMapping/>
  </p:clrMapOvr>
  <p:transition spd="med"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3D76F70E-09AE-467B-8566-1B4077C94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  <a:ea typeface="+mj-ea"/>
                <a:cs typeface="+mj-cs"/>
              </a:rPr>
              <a:t>Transportation Forms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8B1DAE2C-95F5-44E8-B450-5C88EB9F93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Request for/or Change of - Student Transportation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Request for Coordinated Special Education Transportation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                (All forms are available through e-mail.)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id="{E6159DAE-0025-4CD2-857D-4D367B505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5505450" cy="5715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3D76F70E-09AE-467B-8566-1B4077C94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  <a:ea typeface="+mj-ea"/>
                <a:cs typeface="+mj-cs"/>
              </a:rPr>
              <a:t>Maintenance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8B1DAE2C-95F5-44E8-B450-5C88EB9F93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Please put in requests through maintenance work order system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Jay /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Roly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 are excellent at getting this work done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Any work you want to do pertaining to rooms please let these guys know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23042"/>
      </p:ext>
    </p:extLst>
  </p:cSld>
  <p:clrMapOvr>
    <a:masterClrMapping/>
  </p:clrMapOvr>
  <p:transition spd="med"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>
            <a:extLst>
              <a:ext uri="{FF2B5EF4-FFF2-40B4-BE49-F238E27FC236}">
                <a16:creationId xmlns:a16="http://schemas.microsoft.com/office/drawing/2014/main" id="{07249C68-6A96-44BB-9763-2DEC35F58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74771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2"/>
                </a:solidFill>
                <a:ea typeface="+mj-ea"/>
                <a:cs typeface="+mj-cs"/>
              </a:rPr>
              <a:t>Timesheets</a:t>
            </a:r>
          </a:p>
        </p:txBody>
      </p:sp>
      <p:pic>
        <p:nvPicPr>
          <p:cNvPr id="28674" name="Picture 5" descr="MCj03796790000[1]">
            <a:extLst>
              <a:ext uri="{FF2B5EF4-FFF2-40B4-BE49-F238E27FC236}">
                <a16:creationId xmlns:a16="http://schemas.microsoft.com/office/drawing/2014/main" id="{AE6C1230-DE56-495F-AF06-389B58F439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95" y="3315781"/>
            <a:ext cx="1770434" cy="1877438"/>
          </a:xfrm>
          <a:noFill/>
        </p:spPr>
      </p:pic>
    </p:spTree>
  </p:cSld>
  <p:clrMapOvr>
    <a:masterClrMapping/>
  </p:clrMapOvr>
  <p:transition spd="med"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1BA2E02D-9BF8-414D-8A57-9C979D960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73100"/>
            <a:ext cx="8229600" cy="74771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br>
              <a:rPr lang="en-US" altLang="en-US" sz="5900" cap="none"/>
            </a:br>
            <a:r>
              <a:rPr lang="en-US" altLang="en-US" sz="5900" cap="none">
                <a:solidFill>
                  <a:schemeClr val="accent2"/>
                </a:solidFill>
              </a:rPr>
              <a:t>TIMESHEETS</a:t>
            </a:r>
            <a:br>
              <a:rPr lang="en-US" altLang="en-US" sz="5900" cap="none"/>
            </a:br>
            <a:endParaRPr lang="en-US" altLang="en-US" sz="5900" cap="none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00A1012-ABB2-4CB4-876A-F44E5390F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1212" y="2743200"/>
            <a:ext cx="7521575" cy="3352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Must use appropriate form or it will be returned to employee.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endParaRPr lang="en-US" sz="2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Employee must actually do what is on timesheet request. Administrator in charge must verify when signing off. Account numbers must be placed on all timesheets.</a:t>
            </a:r>
          </a:p>
          <a:p>
            <a:pPr marL="457200" indent="-457200">
              <a:lnSpc>
                <a:spcPct val="80000"/>
              </a:lnSpc>
              <a:buFont typeface="Arial,Sans-Serif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lt"/>
                <a:cs typeface="+mn-lt"/>
              </a:rPr>
              <a:t>Agenda item must be attached to all timesheets</a:t>
            </a:r>
            <a:endParaRPr lang="en-US" sz="2200" dirty="0">
              <a:effectLst>
                <a:outerShdw blurRad="38100" dist="38100" dir="2700000" algn="tl">
                  <a:srgbClr val="FFFFFF"/>
                </a:outerShdw>
              </a:effectLst>
              <a:ea typeface="+mn-lt"/>
              <a:cs typeface="+mn-lt"/>
            </a:endParaRP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Timesheets are handed in monthly. Some semi-monthly (custodial overtime, PT aides, substitute secretaries, student workers).</a:t>
            </a:r>
            <a:endParaRPr lang="en-US" sz="2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pull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34F3D-7686-4D98-86D9-51C8FF3B9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439" y="1066801"/>
            <a:ext cx="5153361" cy="91440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CAFETERIA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FC290-7941-4C0F-B6AA-5474DBBE0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08008" y="2639003"/>
            <a:ext cx="4495800" cy="29854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BCB07E-746C-4C78-8944-17F8CBD3F164}"/>
              </a:ext>
            </a:extLst>
          </p:cNvPr>
          <p:cNvSpPr txBox="1"/>
          <p:nvPr/>
        </p:nvSpPr>
        <p:spPr>
          <a:xfrm>
            <a:off x="1752600" y="5435182"/>
            <a:ext cx="449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news.schoolsdo.org/2017/12/santas-some-secret-pay-off-student-meal-balanc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52120168"/>
      </p:ext>
    </p:extLst>
  </p:cSld>
  <p:clrMapOvr>
    <a:masterClrMapping/>
  </p:clrMapOvr>
  <p:transition spd="med">
    <p:pull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1BA2E02D-9BF8-414D-8A57-9C979D960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73100"/>
            <a:ext cx="8229600" cy="74771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br>
              <a:rPr lang="en-US" altLang="en-US" sz="5900" cap="none" dirty="0"/>
            </a:br>
            <a:r>
              <a:rPr lang="en-US" altLang="en-US" sz="5900" cap="none" dirty="0">
                <a:solidFill>
                  <a:schemeClr val="accent2"/>
                </a:solidFill>
              </a:rPr>
              <a:t>CAFETERIA</a:t>
            </a:r>
            <a:br>
              <a:rPr lang="en-US" altLang="en-US" sz="5900" cap="none" dirty="0"/>
            </a:br>
            <a:endParaRPr lang="en-US" altLang="en-US" sz="5900" cap="none" dirty="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00A1012-ABB2-4CB4-876A-F44E5390F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1212" y="2743200"/>
            <a:ext cx="7521575" cy="3352800"/>
          </a:xfrm>
        </p:spPr>
        <p:txBody>
          <a:bodyPr rtlCol="0">
            <a:normAutofit/>
          </a:bodyPr>
          <a:lstStyle/>
          <a:p>
            <a:r>
              <a:rPr lang="en-US" dirty="0"/>
              <a:t>23-24 Meal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Please encourage parents (i.e. Back to School Night) to fill out the applications as it helps to determine what State Aid we are entitled to (Have a laptop set up and someone to assist in filling out applications at Back to School Night)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Applications may be filled out online. However, schools must provide paper copies at the request of parents/students to be forwarded to Liz Nowak at the Business Office for processing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Carryover eligibility for 2022-23 applications expires in October. Reminders will be sent to parents around October 1st so that they still have ample time to submit new application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454757"/>
      </p:ext>
    </p:extLst>
  </p:cSld>
  <p:clrMapOvr>
    <a:masterClrMapping/>
  </p:clrMapOvr>
  <p:transition spd="med"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8C91D24-729E-41CD-8E2C-59DD6939C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/>
                </a:solidFill>
                <a:ea typeface="+mj-ea"/>
                <a:cs typeface="+mj-cs"/>
              </a:rPr>
              <a:t>Duties and Responsibilities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D23F6FD-EF94-4793-A27D-4847F50C5E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2362200"/>
            <a:ext cx="7391400" cy="42672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Custodial Staff– Principals/Directors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Custodial/Maintenance  &amp; Facility Issues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Jason Anderson / Rolando Ramirez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 things pertaining to Budget/Copiers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John Serapiglia / Pamela Caporale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Repairs of Clocks/Intercoms/Purchasing Questions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Tracey Williams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</p:txBody>
      </p:sp>
    </p:spTree>
  </p:cSld>
  <p:clrMapOvr>
    <a:masterClrMapping/>
  </p:clrMapOvr>
  <p:transition spd="med">
    <p:pull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1BA2E02D-9BF8-414D-8A57-9C979D960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73100"/>
            <a:ext cx="8229600" cy="74771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br>
              <a:rPr lang="en-US" altLang="en-US" sz="5900" cap="none" dirty="0"/>
            </a:br>
            <a:r>
              <a:rPr lang="en-US" altLang="en-US" sz="5900" cap="none" dirty="0">
                <a:solidFill>
                  <a:schemeClr val="accent2"/>
                </a:solidFill>
              </a:rPr>
              <a:t>CAFETERIA</a:t>
            </a:r>
            <a:br>
              <a:rPr lang="en-US" altLang="en-US" sz="5900" cap="none" dirty="0"/>
            </a:br>
            <a:endParaRPr lang="en-US" altLang="en-US" sz="5900" cap="none" dirty="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00A1012-ABB2-4CB4-876A-F44E5390F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1212" y="2057400"/>
            <a:ext cx="7521575" cy="4724400"/>
          </a:xfrm>
        </p:spPr>
        <p:txBody>
          <a:bodyPr rtlCol="0">
            <a:normAutofit/>
          </a:bodyPr>
          <a:lstStyle/>
          <a:p>
            <a:r>
              <a:rPr lang="en-US" b="1" dirty="0"/>
              <a:t>Student Meal Procedures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students must physically have their Student ID’s in the service line as we have employed the use of scanners to speed up the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Limited snacks and a la carte items will be made available beginning on the first day of school (with the option to expand later in the school year)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Elementary Schools – Complete meals will be served to all students first. If there is time left in the lunch period, students may come back up for snacks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Middle &amp; High School – Students may purchase snacks at any time during the meal period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Please encourage prepayment of meals (No more negative balance limits).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Preferably through My School Bucks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Cash/Check pre-payments will be accepted at breakfast and in the hours before lunch periods begin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25972"/>
      </p:ext>
    </p:extLst>
  </p:cSld>
  <p:clrMapOvr>
    <a:masterClrMapping/>
  </p:clrMapOvr>
  <p:transition spd="med">
    <p:pull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1BA2E02D-9BF8-414D-8A57-9C979D960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73100"/>
            <a:ext cx="8229600" cy="74771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br>
              <a:rPr lang="en-US" altLang="en-US" sz="5900" cap="none" dirty="0"/>
            </a:br>
            <a:r>
              <a:rPr lang="en-US" altLang="en-US" sz="5900" cap="none" dirty="0">
                <a:solidFill>
                  <a:schemeClr val="accent2"/>
                </a:solidFill>
              </a:rPr>
              <a:t>CAFETERIA</a:t>
            </a:r>
            <a:br>
              <a:rPr lang="en-US" altLang="en-US" sz="5900" cap="none" dirty="0"/>
            </a:br>
            <a:endParaRPr lang="en-US" altLang="en-US" sz="5900" cap="none" dirty="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00A1012-ABB2-4CB4-876A-F44E5390F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521575" cy="4419600"/>
          </a:xfrm>
        </p:spPr>
        <p:txBody>
          <a:bodyPr rtlCol="0">
            <a:normAutofit/>
          </a:bodyPr>
          <a:lstStyle/>
          <a:p>
            <a:r>
              <a:rPr lang="en-US" b="1" dirty="0"/>
              <a:t>Staff Meals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start out the year, only lunches will be made available to teachers (limited menu)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 encourage the use of My School Bucks for payment, but will accept cash at the register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a staff member encounters trouble locating their adult account in My School Bucks, please contact </a:t>
            </a:r>
            <a:r>
              <a:rPr lang="en-US"/>
              <a:t>Liz Nowak to </a:t>
            </a:r>
            <a:r>
              <a:rPr lang="en-US" dirty="0"/>
              <a:t>have one created</a:t>
            </a:r>
          </a:p>
          <a:p>
            <a:r>
              <a:rPr lang="en-US" b="1" dirty="0"/>
              <a:t>Water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Water fountains should be turned on.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209458"/>
      </p:ext>
    </p:extLst>
  </p:cSld>
  <p:clrMapOvr>
    <a:masterClrMapping/>
  </p:clrMapOvr>
  <p:transition spd="med">
    <p:pull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1BA2E02D-9BF8-414D-8A57-9C979D960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73100"/>
            <a:ext cx="8229600" cy="74771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br>
              <a:rPr lang="en-US" altLang="en-US" sz="5900" cap="none" dirty="0"/>
            </a:br>
            <a:r>
              <a:rPr lang="en-US" altLang="en-US" sz="5900" cap="none" dirty="0">
                <a:solidFill>
                  <a:schemeClr val="accent2"/>
                </a:solidFill>
              </a:rPr>
              <a:t>CAFETERIA</a:t>
            </a:r>
            <a:br>
              <a:rPr lang="en-US" altLang="en-US" sz="5900" cap="none" dirty="0"/>
            </a:br>
            <a:endParaRPr lang="en-US" altLang="en-US" sz="5900" cap="none" dirty="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00A1012-ABB2-4CB4-876A-F44E5390F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743200"/>
            <a:ext cx="7521575" cy="2743200"/>
          </a:xfrm>
        </p:spPr>
        <p:txBody>
          <a:bodyPr rtlCol="0">
            <a:normAutofit/>
          </a:bodyPr>
          <a:lstStyle/>
          <a:p>
            <a:r>
              <a:rPr lang="en-US" b="1" dirty="0"/>
              <a:t>Nutrition Advisory Committee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Each School Principal must select parents, teachers, and students from each grade level to serve on the committee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Principals must coordinate the date and time with Pomptonian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Board members will be invited to attend as well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Pomptonian will meet at least once during the school year with each school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439826"/>
      </p:ext>
    </p:extLst>
  </p:cSld>
  <p:clrMapOvr>
    <a:masterClrMapping/>
  </p:clrMapOvr>
  <p:transition spd="med">
    <p:pull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>
            <a:extLst>
              <a:ext uri="{FF2B5EF4-FFF2-40B4-BE49-F238E27FC236}">
                <a16:creationId xmlns:a16="http://schemas.microsoft.com/office/drawing/2014/main" id="{18418BE4-0F26-4F46-8A7E-647D729579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 rot="19140000">
            <a:off x="909638" y="1974850"/>
            <a:ext cx="4900612" cy="12049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8800" cap="none">
                <a:solidFill>
                  <a:schemeClr val="accent2"/>
                </a:solidFill>
              </a:rPr>
              <a:t>BUDGET</a:t>
            </a:r>
            <a:br>
              <a:rPr lang="en-US" altLang="en-US" sz="9700" cap="none"/>
            </a:br>
            <a:endParaRPr lang="en-US" altLang="en-US" sz="9700" cap="none"/>
          </a:p>
        </p:txBody>
      </p:sp>
      <p:pic>
        <p:nvPicPr>
          <p:cNvPr id="30722" name="Picture 10" descr="MCj03832440000[1]">
            <a:extLst>
              <a:ext uri="{FF2B5EF4-FFF2-40B4-BE49-F238E27FC236}">
                <a16:creationId xmlns:a16="http://schemas.microsoft.com/office/drawing/2014/main" id="{1E12A6C9-76D8-41A7-AA84-3501308C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48768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7C613CB-1161-4676-ABE1-E220C2F5E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30B2C0"/>
                </a:solidFill>
                <a:ea typeface="+mj-ea"/>
                <a:cs typeface="+mj-cs"/>
              </a:rPr>
              <a:t>Budget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8ADCAD1-7D0F-4629-B6A8-F6B64A5C21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7405" y="2438400"/>
            <a:ext cx="7521575" cy="35798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Please analyze spending patterns when making the new budget.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Do not just duplicate your current budget year after year.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Budget sheets with spending histories will be sent out to Principals / Supervisors / Directors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Individual budget meetings can be arranged with each administrator.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Budgets are due around December 2023.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 E-mail budget  in Excel worksheet format only to the Business Administrator.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Please make sure to include potential new hires along with justifications (Class sizes / changing dynamics)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430C4E-83B5-4329-9B02-1E3AB9EDC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cap="none">
                <a:solidFill>
                  <a:schemeClr val="accent2"/>
                </a:solidFill>
              </a:rPr>
              <a:t>BUDGET (CON</a:t>
            </a:r>
            <a:r>
              <a:rPr lang="ja-JP" altLang="en-US" cap="none">
                <a:solidFill>
                  <a:schemeClr val="accent2"/>
                </a:solidFill>
              </a:rPr>
              <a:t>’</a:t>
            </a:r>
            <a:r>
              <a:rPr lang="en-US" altLang="ja-JP" cap="none">
                <a:solidFill>
                  <a:schemeClr val="accent2"/>
                </a:solidFill>
              </a:rPr>
              <a:t>T)</a:t>
            </a:r>
            <a:endParaRPr lang="en-US" altLang="en-US" cap="none">
              <a:solidFill>
                <a:schemeClr val="accent2"/>
              </a:solidFill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DD7AC0B-FA6D-4118-89FD-B656D54600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Any budget questions are to be directed to the Business Administrator.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things are not budgeted  in fund 12 at budget time, they cannot be ordered for this year. Any single item over $2,000.00 is equipment and a Fund 12 account must be established at budget time.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Budgets may be reduced depending on district expenses.</a:t>
            </a:r>
          </a:p>
        </p:txBody>
      </p:sp>
    </p:spTree>
  </p:cSld>
  <p:clrMapOvr>
    <a:masterClrMapping/>
  </p:clrMapOvr>
  <p:transition spd="med">
    <p:pull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6985E-885C-4BCB-A191-66AD6300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B0E20-DC98-4E13-9410-37695E320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We are subject to purchasing laws (simply cannot buy items as much as we want to)</a:t>
            </a:r>
          </a:p>
          <a:p>
            <a:r>
              <a:rPr lang="en-US" dirty="0"/>
              <a:t>For the most part we are going to push you guys into cooperative (outside organizations that have done the work of bidding for us)</a:t>
            </a:r>
          </a:p>
          <a:p>
            <a:r>
              <a:rPr lang="en-US" dirty="0"/>
              <a:t>If not enough money in account – contact my office to discuss a transfer</a:t>
            </a:r>
          </a:p>
          <a:p>
            <a:r>
              <a:rPr lang="en-US" dirty="0"/>
              <a:t>Our offices will be checking Purchase Orders to ensure correct account codes used / correct purchasing procedures done</a:t>
            </a:r>
          </a:p>
          <a:p>
            <a:r>
              <a:rPr lang="en-US" dirty="0"/>
              <a:t>Please let my offices know of any events occurring in your buildings where money is exchanged – purchasing laws unfortunately still apply</a:t>
            </a:r>
          </a:p>
          <a:p>
            <a:pPr lvl="1"/>
            <a:r>
              <a:rPr lang="en-US" dirty="0"/>
              <a:t>Example: Yearbooks</a:t>
            </a:r>
          </a:p>
        </p:txBody>
      </p:sp>
    </p:spTree>
    <p:extLst>
      <p:ext uri="{BB962C8B-B14F-4D97-AF65-F5344CB8AC3E}">
        <p14:creationId xmlns:p14="http://schemas.microsoft.com/office/powerpoint/2010/main" val="4204500097"/>
      </p:ext>
    </p:extLst>
  </p:cSld>
  <p:clrMapOvr>
    <a:masterClrMapping/>
  </p:clrMapOvr>
  <p:transition spd="med">
    <p:pull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568805E-D46B-4F24-ABC5-36B586ADB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folHlink"/>
                </a:solidFill>
                <a:ea typeface="+mj-ea"/>
                <a:cs typeface="+mj-cs"/>
              </a:rPr>
              <a:t>Budget Accounts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874C50D-F537-4E77-A569-688663215D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300/320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2336" lvl="1" indent="0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Purchased Professional Educational Services-</a:t>
            </a:r>
          </a:p>
          <a:p>
            <a:pPr marL="402336" lvl="1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Services supporting the instructional program. </a:t>
            </a:r>
          </a:p>
          <a:p>
            <a:pPr marL="402336" lvl="1" indent="0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Direct Student contact.  Not including BOE employees.    Education Consultants, Assemblies, and Professional Development Speaker that in brought in to the district.</a:t>
            </a:r>
          </a:p>
          <a:p>
            <a:pPr marL="402336" lvl="1" indent="0">
              <a:lnSpc>
                <a:spcPct val="70000"/>
              </a:lnSpc>
              <a:buNone/>
            </a:pPr>
            <a:endParaRPr lang="en-US" altLang="en-US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02336" lvl="1" indent="0">
              <a:lnSpc>
                <a:spcPct val="70000"/>
              </a:lnSpc>
              <a:buNone/>
            </a:pPr>
            <a:endParaRPr lang="en-US" altLang="en-US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02336" lvl="1" indent="0" algn="ctr">
              <a:lnSpc>
                <a:spcPct val="70000"/>
              </a:lnSpc>
              <a:buNone/>
            </a:pP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11-XXX-XXX-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320</a:t>
            </a: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-00-000-XX-XXX</a:t>
            </a:r>
          </a:p>
        </p:txBody>
      </p:sp>
    </p:spTree>
  </p:cSld>
  <p:clrMapOvr>
    <a:masterClrMapping/>
  </p:clrMapOvr>
  <p:transition spd="med">
    <p:pull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9466-311D-479D-9A25-A1DB7BA8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Account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4C89-3E06-4DAA-9C89-D63780E58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500/590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b="1" dirty="0"/>
              <a:t>Other purchased services-</a:t>
            </a:r>
          </a:p>
          <a:p>
            <a:pPr marL="0" indent="0">
              <a:buNone/>
            </a:pPr>
            <a:r>
              <a:rPr lang="en-US" dirty="0"/>
              <a:t>	Amounts paid for services rendered to people that 	do not work for Linden</a:t>
            </a:r>
          </a:p>
          <a:p>
            <a:pPr lvl="1"/>
            <a:r>
              <a:rPr lang="en-US" dirty="0"/>
              <a:t>	Blue Card travel expenses (580)</a:t>
            </a:r>
          </a:p>
          <a:p>
            <a:pPr lvl="1"/>
            <a:r>
              <a:rPr lang="en-US" dirty="0"/>
              <a:t>	Travel expenses for Professional Development (580 	PD)</a:t>
            </a:r>
          </a:p>
          <a:p>
            <a:pPr marL="402336" lvl="1" indent="0" algn="ctr">
              <a:buNone/>
            </a:pPr>
            <a:r>
              <a:rPr lang="en-US" dirty="0"/>
              <a:t>11-XXX-XXX-</a:t>
            </a:r>
            <a:r>
              <a:rPr lang="en-US" b="1" dirty="0"/>
              <a:t>580</a:t>
            </a:r>
            <a:r>
              <a:rPr lang="en-US" dirty="0"/>
              <a:t>-00-000-XX-XXX</a:t>
            </a:r>
          </a:p>
          <a:p>
            <a:pPr marL="402336" lvl="1" indent="0" algn="ctr">
              <a:buNone/>
            </a:pPr>
            <a:r>
              <a:rPr lang="en-US" dirty="0"/>
              <a:t>11-XXX-XXX-</a:t>
            </a:r>
            <a:r>
              <a:rPr lang="en-US" b="1" dirty="0"/>
              <a:t>580-PD</a:t>
            </a:r>
            <a:r>
              <a:rPr lang="en-US" dirty="0"/>
              <a:t>-000-XX-XXX</a:t>
            </a:r>
          </a:p>
          <a:p>
            <a:pPr marL="4023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22025"/>
      </p:ext>
    </p:extLst>
  </p:cSld>
  <p:clrMapOvr>
    <a:masterClrMapping/>
  </p:clrMapOvr>
  <p:transition spd="med">
    <p:pull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9466-311D-479D-9A25-A1DB7BA8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Account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4C89-3E06-4DAA-9C89-D63780E58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600/610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b="1" dirty="0"/>
              <a:t>Supplies-</a:t>
            </a:r>
          </a:p>
          <a:p>
            <a:r>
              <a:rPr lang="en-US" dirty="0"/>
              <a:t>	Any single item with a cost of under $2,000</a:t>
            </a:r>
          </a:p>
          <a:p>
            <a:r>
              <a:rPr lang="en-US" dirty="0"/>
              <a:t>	Consumable instruction materials (workbooks, etc.)</a:t>
            </a:r>
          </a:p>
          <a:p>
            <a:r>
              <a:rPr lang="en-US" dirty="0"/>
              <a:t>	Office supplies</a:t>
            </a:r>
          </a:p>
          <a:p>
            <a:pPr marL="0" indent="0">
              <a:buNone/>
            </a:pPr>
            <a:endParaRPr lang="en-US" dirty="0"/>
          </a:p>
          <a:p>
            <a:pPr marL="402336" lvl="1" indent="0" algn="ctr">
              <a:buNone/>
            </a:pPr>
            <a:r>
              <a:rPr lang="en-US" dirty="0"/>
              <a:t>11-XXX-XXX-</a:t>
            </a:r>
            <a:r>
              <a:rPr lang="en-US" b="1" dirty="0"/>
              <a:t>610</a:t>
            </a:r>
            <a:r>
              <a:rPr lang="en-US" dirty="0"/>
              <a:t>-00-000-XX-XXX</a:t>
            </a:r>
          </a:p>
          <a:p>
            <a:pPr marL="4023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28400"/>
      </p:ext>
    </p:extLst>
  </p:cSld>
  <p:clrMapOvr>
    <a:masterClrMapping/>
  </p:clrMapOvr>
  <p:transition spd="med"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A62FA1ED-9C50-4905-B919-77DA418A2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cap="none">
                <a:solidFill>
                  <a:schemeClr val="accent2"/>
                </a:solidFill>
              </a:rPr>
              <a:t>DUTIES (CON</a:t>
            </a:r>
            <a:r>
              <a:rPr lang="ja-JP" altLang="en-US" cap="none">
                <a:solidFill>
                  <a:schemeClr val="accent2"/>
                </a:solidFill>
              </a:rPr>
              <a:t>’</a:t>
            </a:r>
            <a:r>
              <a:rPr lang="en-US" altLang="ja-JP" cap="none">
                <a:solidFill>
                  <a:schemeClr val="accent2"/>
                </a:solidFill>
              </a:rPr>
              <a:t>T)</a:t>
            </a:r>
            <a:endParaRPr lang="en-US" altLang="en-US" cap="none">
              <a:solidFill>
                <a:schemeClr val="accent2"/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3C634D8-0F64-424F-B8F7-03E8562AC2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 numCol="2"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Transportation Questions</a:t>
            </a:r>
          </a:p>
          <a:p>
            <a:pPr marL="448056" lvl="2" indent="-173736">
              <a:defRPr/>
            </a:pP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Lisa </a:t>
            </a:r>
            <a:r>
              <a:rPr lang="en-US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Ormon</a:t>
            </a:r>
            <a:endParaRPr lang="en-US" sz="2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Payroll</a:t>
            </a:r>
          </a:p>
          <a:p>
            <a:pPr marL="448056" lvl="2" indent="-173736">
              <a:defRPr/>
            </a:pP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Jennifer Rodriguez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</a:p>
          <a:p>
            <a:pPr marL="448056" lvl="2" indent="-173736">
              <a:defRPr/>
            </a:pP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Taryn </a:t>
            </a:r>
            <a:r>
              <a:rPr lang="en-US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Ragonese</a:t>
            </a: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-Carlson</a:t>
            </a:r>
          </a:p>
          <a:p>
            <a:pPr marL="0" lvl="1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Lunch Program/Application Information/My School Bucks</a:t>
            </a:r>
          </a:p>
          <a:p>
            <a:pPr marL="448056" lvl="2" indent="-173736">
              <a:defRPr/>
            </a:pP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Elizabeth Nowak</a:t>
            </a:r>
          </a:p>
          <a:p>
            <a:pPr marL="0" lvl="1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Grants</a:t>
            </a:r>
          </a:p>
          <a:p>
            <a:pPr marL="448056" lvl="2" indent="-173736">
              <a:defRPr/>
            </a:pP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Pamela </a:t>
            </a:r>
            <a:r>
              <a:rPr lang="en-US" sz="2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Caporale</a:t>
            </a:r>
            <a:endParaRPr lang="en-US" sz="2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  regarding Purchase Orders</a:t>
            </a:r>
          </a:p>
          <a:p>
            <a:pPr marL="448056" lvl="2" indent="-173736">
              <a:defRPr/>
            </a:pPr>
            <a:r>
              <a:rPr lang="en-US" sz="29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Vendors A-L / School Specialty: Michelle </a:t>
            </a:r>
            <a:r>
              <a:rPr lang="en-US" sz="29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Dynda</a:t>
            </a:r>
            <a:endParaRPr lang="en-US" sz="29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8056" lvl="2" indent="-173736">
              <a:defRPr/>
            </a:pPr>
            <a:r>
              <a:rPr lang="en-US" sz="29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Vendors M-Z Yvonne Mendez</a:t>
            </a:r>
          </a:p>
          <a:p>
            <a:pPr marL="448056" lvl="2" indent="-173736">
              <a:defRPr/>
            </a:pPr>
            <a:r>
              <a:rPr lang="en-US" sz="29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Requisitions / new vendors: Val Thompson</a:t>
            </a:r>
          </a:p>
          <a:p>
            <a:pPr marL="173736" lvl="1" indent="-173736" eaLnBrk="1" fontAlgn="auto" hangingPunct="1">
              <a:spcAft>
                <a:spcPts val="0"/>
              </a:spcAft>
              <a:defRPr/>
            </a:pPr>
            <a:endParaRPr lang="en-US" sz="29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736" lvl="1" indent="-173736" eaLnBrk="1" fontAlgn="auto" hangingPunct="1">
              <a:spcAft>
                <a:spcPts val="0"/>
              </a:spcAft>
              <a:defRPr/>
            </a:pPr>
            <a:endParaRPr lang="en-US" sz="29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736" lvl="1" indent="-173736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  <a:p>
            <a:pPr marL="173736" lvl="1" indent="-173736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  <a:p>
            <a:pPr marL="173736" lvl="1" indent="-173736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l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3D76F70E-09AE-467B-8566-1B4077C94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  <a:ea typeface="+mj-ea"/>
                <a:cs typeface="+mj-cs"/>
              </a:rPr>
              <a:t>VARIOUS ITEMS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8B1DAE2C-95F5-44E8-B450-5C88EB9F93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We have changed health insurance – any questions please contact benefits coordinator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We are going to be changing over ALL copiers throughout district.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Buying stuff for teachers – Accountability Regulations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Please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make sure to talk to us about changes in your building. We want to make sure they happen correctly.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885496"/>
      </p:ext>
    </p:extLst>
  </p:cSld>
  <p:clrMapOvr>
    <a:masterClrMapping/>
  </p:clrMapOvr>
  <p:transition spd="med">
    <p:pull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7147-AE6E-4F6C-895E-9C7431F4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Questions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BD68F577-A00D-46D8-B046-10152B13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2" y="2489200"/>
            <a:ext cx="3631418" cy="3302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AutoNum type="arabicPeriod"/>
            </a:pPr>
            <a:endParaRPr lang="en-US" altLang="en-US" sz="1800" dirty="0"/>
          </a:p>
          <a:p>
            <a:pPr eaLnBrk="1" hangingPunct="1">
              <a:buFont typeface="Arial" panose="020B0604020202020204" pitchFamily="34" charset="0"/>
              <a:buAutoNum type="arabicPeriod"/>
            </a:pPr>
            <a:endParaRPr lang="en-US" altLang="en-US" sz="1800" dirty="0"/>
          </a:p>
          <a:p>
            <a:pPr marL="0" indent="0" algn="ctr" eaLnBrk="1" hangingPunct="1">
              <a:buNone/>
            </a:pPr>
            <a:r>
              <a:rPr lang="en-US" altLang="en-US" sz="2800" b="1" dirty="0"/>
              <a:t>Please call, email, or text with any questions during the year.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CFA6B5-A6DE-4402-98C4-B0CD5886E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41218" y="2209800"/>
            <a:ext cx="2438400" cy="4346713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29F874B8-4541-48CB-AB99-0A0CBA57C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cap="none">
                <a:solidFill>
                  <a:schemeClr val="accent2"/>
                </a:solidFill>
              </a:rPr>
              <a:t>DUTIES (CON</a:t>
            </a:r>
            <a:r>
              <a:rPr lang="ja-JP" altLang="en-US" cap="none">
                <a:solidFill>
                  <a:schemeClr val="accent2"/>
                </a:solidFill>
              </a:rPr>
              <a:t>’</a:t>
            </a:r>
            <a:r>
              <a:rPr lang="en-US" altLang="ja-JP" cap="none">
                <a:solidFill>
                  <a:schemeClr val="accent2"/>
                </a:solidFill>
              </a:rPr>
              <a:t>T)</a:t>
            </a:r>
            <a:endParaRPr lang="en-US" altLang="en-US" cap="none">
              <a:solidFill>
                <a:schemeClr val="accent2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3951307-380F-4886-9A7B-800A27D4D3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 of Facilities for Agenda: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/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Winnie </a:t>
            </a: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Lormejuste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(Educational Use)</a:t>
            </a:r>
          </a:p>
          <a:p>
            <a:pPr marL="402336" lvl="1" indent="0" eaLnBrk="1" hangingPunct="1">
              <a:buNone/>
            </a:pP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/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Tracey Williams  - (Non Educational Use)</a:t>
            </a:r>
          </a:p>
          <a:p>
            <a:pPr lvl="1" eaLnBrk="1" hangingPunct="1"/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/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Please adhere to agenda item deadlines.</a:t>
            </a:r>
          </a:p>
          <a:p>
            <a:pPr lvl="1" eaLnBrk="1" hangingPunct="1"/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/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Retroactive approval does not assure insurance coverage for the event.</a:t>
            </a:r>
          </a:p>
        </p:txBody>
      </p:sp>
    </p:spTree>
  </p:cSld>
  <p:clrMapOvr>
    <a:masterClrMapping/>
  </p:clrMapOvr>
  <p:transition spd="med"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ED0E911-44D3-4533-A2BA-8E169C488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1212" y="1143000"/>
            <a:ext cx="7521575" cy="549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2"/>
                </a:solidFill>
                <a:ea typeface="+mj-ea"/>
                <a:cs typeface="+mj-cs"/>
              </a:rPr>
              <a:t>Items Needing Board Approval: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0C60238-0A6B-4B17-8C75-21EA9DC74E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667000"/>
            <a:ext cx="7521575" cy="3505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Check the calendar for the date of board meeting.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Items needing certification should be placed on agenda prior to submittal.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Plan to submit items to the Business Office by Monday of the week before board meeting.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E-mail agenda items to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Topaze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Maccioli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 that go on the 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Finance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.  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Use of Facilities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e-mails go to Tracey Williams. Copy me on both.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SEND IN ITEMS AS SOON AS POSSIBLE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ED0E911-44D3-4533-A2BA-8E169C488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065212"/>
            <a:ext cx="7521575" cy="549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2"/>
                </a:solidFill>
                <a:ea typeface="+mj-ea"/>
                <a:cs typeface="+mj-cs"/>
              </a:rPr>
              <a:t>Items Needing Board Approval (Professional Development)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0C60238-0A6B-4B17-8C75-21EA9DC74E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667000"/>
            <a:ext cx="7521575" cy="365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VERY IMPORTANT: ALL PROFESSIONAL DEVELOPMENT / CONFERENCES NEED BOARD APPROVAL PRIOR TO ATTENDANCE.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Failure to get prior Board approval means conference CANNOT BE PAID FOR by Board of Education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New forms this year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Breaks down all costs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Lodging / Registration / Mileage / Parking / etc.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Rules in place for how much meal reimbursement is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For reimbursement submit backup.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991845"/>
      </p:ext>
    </p:extLst>
  </p:cSld>
  <p:clrMapOvr>
    <a:masterClrMapping/>
  </p:clrMapOvr>
  <p:transition spd="med"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DED35A3-BD29-4297-87E8-7439497F8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93704" y="740492"/>
            <a:ext cx="7521575" cy="70167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br>
              <a:rPr lang="en-US" altLang="en-US" sz="4300" cap="none" dirty="0">
                <a:solidFill>
                  <a:schemeClr val="folHlink"/>
                </a:solidFill>
              </a:rPr>
            </a:br>
            <a:r>
              <a:rPr lang="en-US" altLang="en-US" sz="4000" cap="none" dirty="0">
                <a:solidFill>
                  <a:schemeClr val="accent2"/>
                </a:solidFill>
              </a:rPr>
              <a:t>Change in Use / Splitting Rooms / KG and Pre-k rooms with toilets</a:t>
            </a:r>
            <a:br>
              <a:rPr lang="en-US" altLang="en-US" sz="4300" cap="none" dirty="0">
                <a:solidFill>
                  <a:schemeClr val="folHlink"/>
                </a:solidFill>
              </a:rPr>
            </a:br>
            <a:endParaRPr lang="en-US" altLang="en-US" sz="4300" cap="none" dirty="0">
              <a:solidFill>
                <a:schemeClr val="folHlink"/>
              </a:solidFill>
            </a:endParaRPr>
          </a:p>
        </p:txBody>
      </p:sp>
      <p:sp>
        <p:nvSpPr>
          <p:cNvPr id="21506" name="Content Placeholder 55">
            <a:extLst>
              <a:ext uri="{FF2B5EF4-FFF2-40B4-BE49-F238E27FC236}">
                <a16:creationId xmlns:a16="http://schemas.microsoft.com/office/drawing/2014/main" id="{9FD0D482-6924-4020-864C-C772E6350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1800" dirty="0"/>
              <a:t>Contact John Serapiglia to discuss</a:t>
            </a:r>
            <a:endParaRPr lang="en-US" altLang="en-US" dirty="0"/>
          </a:p>
        </p:txBody>
      </p:sp>
    </p:spTree>
  </p:cSld>
  <p:clrMapOvr>
    <a:masterClrMapping/>
  </p:clrMapOvr>
  <p:transition spd="med"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DED35A3-BD29-4297-87E8-7439497F8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93704" y="740492"/>
            <a:ext cx="7521575" cy="70167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br>
              <a:rPr lang="en-US" altLang="en-US" sz="4300" cap="none" dirty="0">
                <a:solidFill>
                  <a:schemeClr val="folHlink"/>
                </a:solidFill>
              </a:rPr>
            </a:br>
            <a:r>
              <a:rPr lang="en-US" altLang="en-US" sz="4000" cap="none" dirty="0">
                <a:solidFill>
                  <a:schemeClr val="accent2"/>
                </a:solidFill>
              </a:rPr>
              <a:t>Construction</a:t>
            </a:r>
            <a:br>
              <a:rPr lang="en-US" altLang="en-US" sz="4300" cap="none" dirty="0">
                <a:solidFill>
                  <a:schemeClr val="folHlink"/>
                </a:solidFill>
              </a:rPr>
            </a:br>
            <a:endParaRPr lang="en-US" altLang="en-US" sz="4300" cap="none" dirty="0">
              <a:solidFill>
                <a:schemeClr val="folHlink"/>
              </a:solidFill>
            </a:endParaRPr>
          </a:p>
        </p:txBody>
      </p:sp>
      <p:sp>
        <p:nvSpPr>
          <p:cNvPr id="21506" name="Content Placeholder 55">
            <a:extLst>
              <a:ext uri="{FF2B5EF4-FFF2-40B4-BE49-F238E27FC236}">
                <a16:creationId xmlns:a16="http://schemas.microsoft.com/office/drawing/2014/main" id="{9FD0D482-6924-4020-864C-C772E6350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dirty="0"/>
              <a:t>Lots of Construction went on over summer</a:t>
            </a:r>
          </a:p>
          <a:p>
            <a:pPr eaLnBrk="1" hangingPunct="1"/>
            <a:r>
              <a:rPr lang="en-US" altLang="en-US" dirty="0"/>
              <a:t>Some of it is still ongoing</a:t>
            </a:r>
          </a:p>
          <a:p>
            <a:pPr lvl="1"/>
            <a:r>
              <a:rPr lang="en-US" altLang="en-US" dirty="0"/>
              <a:t>Bathrooms at School #1, #4, Academy</a:t>
            </a:r>
          </a:p>
          <a:p>
            <a:r>
              <a:rPr lang="en-US" altLang="en-US" dirty="0"/>
              <a:t>Some of it is still needed to be done (blame the supply chain):</a:t>
            </a:r>
          </a:p>
          <a:p>
            <a:pPr lvl="1"/>
            <a:r>
              <a:rPr lang="en-US" altLang="en-US" dirty="0"/>
              <a:t>Wall padding</a:t>
            </a:r>
          </a:p>
          <a:p>
            <a:pPr lvl="1"/>
            <a:r>
              <a:rPr lang="en-US" altLang="en-US" dirty="0"/>
              <a:t>Marquees</a:t>
            </a:r>
          </a:p>
          <a:p>
            <a:pPr lvl="1"/>
            <a:r>
              <a:rPr lang="en-US" altLang="en-US" dirty="0"/>
              <a:t>Rubber Mulch</a:t>
            </a:r>
          </a:p>
          <a:p>
            <a:pPr lvl="1"/>
            <a:r>
              <a:rPr lang="en-US" altLang="en-US" dirty="0"/>
              <a:t>Playgrounds</a:t>
            </a:r>
          </a:p>
          <a:p>
            <a:pPr lvl="1"/>
            <a:r>
              <a:rPr lang="en-US" altLang="en-US" dirty="0"/>
              <a:t>Gym floors</a:t>
            </a:r>
          </a:p>
          <a:p>
            <a:pPr lvl="1"/>
            <a:r>
              <a:rPr lang="en-US" altLang="en-US" dirty="0"/>
              <a:t>New phones / security upgrades</a:t>
            </a:r>
          </a:p>
          <a:p>
            <a:r>
              <a:rPr lang="en-US" altLang="en-US" dirty="0"/>
              <a:t>Some of it is yet to come</a:t>
            </a:r>
          </a:p>
          <a:p>
            <a:pPr lvl="1"/>
            <a:r>
              <a:rPr lang="en-US" altLang="en-US" dirty="0"/>
              <a:t>Roofs</a:t>
            </a:r>
          </a:p>
          <a:p>
            <a:pPr lvl="1"/>
            <a:r>
              <a:rPr lang="en-US" altLang="en-US" dirty="0"/>
              <a:t>Additional Ceiling tiles / lights</a:t>
            </a:r>
          </a:p>
          <a:p>
            <a:pPr lvl="1"/>
            <a:r>
              <a:rPr lang="en-US" altLang="en-US" dirty="0"/>
              <a:t>Additional Bathroom work</a:t>
            </a:r>
          </a:p>
          <a:p>
            <a:pPr lvl="1"/>
            <a:endParaRPr lang="en-US" altLang="en-US" dirty="0"/>
          </a:p>
        </p:txBody>
      </p:sp>
      <p:grpSp>
        <p:nvGrpSpPr>
          <p:cNvPr id="21507" name="Group 9">
            <a:extLst>
              <a:ext uri="{FF2B5EF4-FFF2-40B4-BE49-F238E27FC236}">
                <a16:creationId xmlns:a16="http://schemas.microsoft.com/office/drawing/2014/main" id="{A9814779-0213-45E1-93B9-D6CA556F85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15000" y="1905000"/>
            <a:ext cx="3192463" cy="3429000"/>
            <a:chOff x="2592" y="1680"/>
            <a:chExt cx="1052" cy="1130"/>
          </a:xfrm>
        </p:grpSpPr>
        <p:sp>
          <p:nvSpPr>
            <p:cNvPr id="31" name="AutoShape 8">
              <a:extLst>
                <a:ext uri="{FF2B5EF4-FFF2-40B4-BE49-F238E27FC236}">
                  <a16:creationId xmlns:a16="http://schemas.microsoft.com/office/drawing/2014/main" id="{9F0DB061-D578-4B03-BC42-1033FE38944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92" y="1680"/>
              <a:ext cx="1052" cy="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17AC147E-BB56-46F0-B9B5-04184DADB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1680"/>
              <a:ext cx="508" cy="1085"/>
            </a:xfrm>
            <a:prstGeom prst="rect">
              <a:avLst/>
            </a:prstGeom>
            <a:solidFill>
              <a:srgbClr val="FFC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2C13E90D-5287-490C-B610-F176106F3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747"/>
              <a:ext cx="822" cy="792"/>
            </a:xfrm>
            <a:custGeom>
              <a:avLst/>
              <a:gdLst/>
              <a:ahLst/>
              <a:cxnLst>
                <a:cxn ang="0">
                  <a:pos x="1097" y="735"/>
                </a:cxn>
                <a:cxn ang="0">
                  <a:pos x="1033" y="642"/>
                </a:cxn>
                <a:cxn ang="0">
                  <a:pos x="1209" y="569"/>
                </a:cxn>
                <a:cxn ang="0">
                  <a:pos x="1376" y="534"/>
                </a:cxn>
                <a:cxn ang="0">
                  <a:pos x="1434" y="576"/>
                </a:cxn>
                <a:cxn ang="0">
                  <a:pos x="1627" y="544"/>
                </a:cxn>
                <a:cxn ang="0">
                  <a:pos x="1537" y="386"/>
                </a:cxn>
                <a:cxn ang="0">
                  <a:pos x="1456" y="291"/>
                </a:cxn>
                <a:cxn ang="0">
                  <a:pos x="1387" y="247"/>
                </a:cxn>
                <a:cxn ang="0">
                  <a:pos x="1302" y="231"/>
                </a:cxn>
                <a:cxn ang="0">
                  <a:pos x="1235" y="242"/>
                </a:cxn>
                <a:cxn ang="0">
                  <a:pos x="1171" y="292"/>
                </a:cxn>
                <a:cxn ang="0">
                  <a:pos x="1149" y="405"/>
                </a:cxn>
                <a:cxn ang="0">
                  <a:pos x="1190" y="516"/>
                </a:cxn>
                <a:cxn ang="0">
                  <a:pos x="1162" y="520"/>
                </a:cxn>
                <a:cxn ang="0">
                  <a:pos x="1114" y="357"/>
                </a:cxn>
                <a:cxn ang="0">
                  <a:pos x="1136" y="286"/>
                </a:cxn>
                <a:cxn ang="0">
                  <a:pos x="1082" y="306"/>
                </a:cxn>
                <a:cxn ang="0">
                  <a:pos x="1001" y="296"/>
                </a:cxn>
                <a:cxn ang="0">
                  <a:pos x="891" y="78"/>
                </a:cxn>
                <a:cxn ang="0">
                  <a:pos x="840" y="15"/>
                </a:cxn>
                <a:cxn ang="0">
                  <a:pos x="734" y="9"/>
                </a:cxn>
                <a:cxn ang="0">
                  <a:pos x="672" y="85"/>
                </a:cxn>
                <a:cxn ang="0">
                  <a:pos x="658" y="280"/>
                </a:cxn>
                <a:cxn ang="0">
                  <a:pos x="524" y="308"/>
                </a:cxn>
                <a:cxn ang="0">
                  <a:pos x="445" y="288"/>
                </a:cxn>
                <a:cxn ang="0">
                  <a:pos x="459" y="396"/>
                </a:cxn>
                <a:cxn ang="0">
                  <a:pos x="434" y="495"/>
                </a:cxn>
                <a:cxn ang="0">
                  <a:pos x="423" y="447"/>
                </a:cxn>
                <a:cxn ang="0">
                  <a:pos x="411" y="308"/>
                </a:cxn>
                <a:cxn ang="0">
                  <a:pos x="376" y="268"/>
                </a:cxn>
                <a:cxn ang="0">
                  <a:pos x="291" y="247"/>
                </a:cxn>
                <a:cxn ang="0">
                  <a:pos x="171" y="304"/>
                </a:cxn>
                <a:cxn ang="0">
                  <a:pos x="13" y="553"/>
                </a:cxn>
                <a:cxn ang="0">
                  <a:pos x="33" y="732"/>
                </a:cxn>
                <a:cxn ang="0">
                  <a:pos x="144" y="805"/>
                </a:cxn>
                <a:cxn ang="0">
                  <a:pos x="256" y="831"/>
                </a:cxn>
                <a:cxn ang="0">
                  <a:pos x="408" y="798"/>
                </a:cxn>
                <a:cxn ang="0">
                  <a:pos x="510" y="852"/>
                </a:cxn>
                <a:cxn ang="0">
                  <a:pos x="464" y="902"/>
                </a:cxn>
                <a:cxn ang="0">
                  <a:pos x="268" y="1094"/>
                </a:cxn>
                <a:cxn ang="0">
                  <a:pos x="107" y="1490"/>
                </a:cxn>
                <a:cxn ang="0">
                  <a:pos x="323" y="1474"/>
                </a:cxn>
                <a:cxn ang="0">
                  <a:pos x="536" y="1281"/>
                </a:cxn>
                <a:cxn ang="0">
                  <a:pos x="806" y="1176"/>
                </a:cxn>
                <a:cxn ang="0">
                  <a:pos x="1500" y="1423"/>
                </a:cxn>
                <a:cxn ang="0">
                  <a:pos x="1362" y="1139"/>
                </a:cxn>
                <a:cxn ang="0">
                  <a:pos x="1107" y="884"/>
                </a:cxn>
                <a:cxn ang="0">
                  <a:pos x="1177" y="813"/>
                </a:cxn>
                <a:cxn ang="0">
                  <a:pos x="1314" y="827"/>
                </a:cxn>
                <a:cxn ang="0">
                  <a:pos x="1453" y="822"/>
                </a:cxn>
                <a:cxn ang="0">
                  <a:pos x="1536" y="791"/>
                </a:cxn>
                <a:cxn ang="0">
                  <a:pos x="1642" y="656"/>
                </a:cxn>
              </a:cxnLst>
              <a:rect l="0" t="0" r="r" b="b"/>
              <a:pathLst>
                <a:path w="1643" h="1583">
                  <a:moveTo>
                    <a:pt x="1451" y="602"/>
                  </a:moveTo>
                  <a:lnTo>
                    <a:pt x="1463" y="646"/>
                  </a:lnTo>
                  <a:lnTo>
                    <a:pt x="1468" y="686"/>
                  </a:lnTo>
                  <a:lnTo>
                    <a:pt x="1468" y="717"/>
                  </a:lnTo>
                  <a:lnTo>
                    <a:pt x="1468" y="729"/>
                  </a:lnTo>
                  <a:lnTo>
                    <a:pt x="1097" y="735"/>
                  </a:lnTo>
                  <a:lnTo>
                    <a:pt x="1050" y="808"/>
                  </a:lnTo>
                  <a:lnTo>
                    <a:pt x="924" y="791"/>
                  </a:lnTo>
                  <a:lnTo>
                    <a:pt x="993" y="663"/>
                  </a:lnTo>
                  <a:lnTo>
                    <a:pt x="1000" y="658"/>
                  </a:lnTo>
                  <a:lnTo>
                    <a:pt x="1014" y="652"/>
                  </a:lnTo>
                  <a:lnTo>
                    <a:pt x="1033" y="642"/>
                  </a:lnTo>
                  <a:lnTo>
                    <a:pt x="1056" y="632"/>
                  </a:lnTo>
                  <a:lnTo>
                    <a:pt x="1082" y="619"/>
                  </a:lnTo>
                  <a:lnTo>
                    <a:pt x="1111" y="607"/>
                  </a:lnTo>
                  <a:lnTo>
                    <a:pt x="1143" y="594"/>
                  </a:lnTo>
                  <a:lnTo>
                    <a:pt x="1175" y="581"/>
                  </a:lnTo>
                  <a:lnTo>
                    <a:pt x="1209" y="569"/>
                  </a:lnTo>
                  <a:lnTo>
                    <a:pt x="1242" y="557"/>
                  </a:lnTo>
                  <a:lnTo>
                    <a:pt x="1274" y="548"/>
                  </a:lnTo>
                  <a:lnTo>
                    <a:pt x="1304" y="540"/>
                  </a:lnTo>
                  <a:lnTo>
                    <a:pt x="1332" y="535"/>
                  </a:lnTo>
                  <a:lnTo>
                    <a:pt x="1356" y="533"/>
                  </a:lnTo>
                  <a:lnTo>
                    <a:pt x="1376" y="534"/>
                  </a:lnTo>
                  <a:lnTo>
                    <a:pt x="1391" y="539"/>
                  </a:lnTo>
                  <a:lnTo>
                    <a:pt x="1401" y="546"/>
                  </a:lnTo>
                  <a:lnTo>
                    <a:pt x="1411" y="553"/>
                  </a:lnTo>
                  <a:lnTo>
                    <a:pt x="1420" y="559"/>
                  </a:lnTo>
                  <a:lnTo>
                    <a:pt x="1428" y="567"/>
                  </a:lnTo>
                  <a:lnTo>
                    <a:pt x="1434" y="576"/>
                  </a:lnTo>
                  <a:lnTo>
                    <a:pt x="1440" y="585"/>
                  </a:lnTo>
                  <a:lnTo>
                    <a:pt x="1446" y="593"/>
                  </a:lnTo>
                  <a:lnTo>
                    <a:pt x="1451" y="602"/>
                  </a:lnTo>
                  <a:lnTo>
                    <a:pt x="1642" y="602"/>
                  </a:lnTo>
                  <a:lnTo>
                    <a:pt x="1636" y="573"/>
                  </a:lnTo>
                  <a:lnTo>
                    <a:pt x="1627" y="544"/>
                  </a:lnTo>
                  <a:lnTo>
                    <a:pt x="1615" y="517"/>
                  </a:lnTo>
                  <a:lnTo>
                    <a:pt x="1601" y="488"/>
                  </a:lnTo>
                  <a:lnTo>
                    <a:pt x="1587" y="462"/>
                  </a:lnTo>
                  <a:lnTo>
                    <a:pt x="1570" y="435"/>
                  </a:lnTo>
                  <a:lnTo>
                    <a:pt x="1553" y="410"/>
                  </a:lnTo>
                  <a:lnTo>
                    <a:pt x="1537" y="386"/>
                  </a:lnTo>
                  <a:lnTo>
                    <a:pt x="1520" y="364"/>
                  </a:lnTo>
                  <a:lnTo>
                    <a:pt x="1504" y="344"/>
                  </a:lnTo>
                  <a:lnTo>
                    <a:pt x="1490" y="327"/>
                  </a:lnTo>
                  <a:lnTo>
                    <a:pt x="1476" y="312"/>
                  </a:lnTo>
                  <a:lnTo>
                    <a:pt x="1466" y="299"/>
                  </a:lnTo>
                  <a:lnTo>
                    <a:pt x="1456" y="291"/>
                  </a:lnTo>
                  <a:lnTo>
                    <a:pt x="1452" y="285"/>
                  </a:lnTo>
                  <a:lnTo>
                    <a:pt x="1449" y="283"/>
                  </a:lnTo>
                  <a:lnTo>
                    <a:pt x="1433" y="271"/>
                  </a:lnTo>
                  <a:lnTo>
                    <a:pt x="1417" y="262"/>
                  </a:lnTo>
                  <a:lnTo>
                    <a:pt x="1402" y="254"/>
                  </a:lnTo>
                  <a:lnTo>
                    <a:pt x="1387" y="247"/>
                  </a:lnTo>
                  <a:lnTo>
                    <a:pt x="1372" y="243"/>
                  </a:lnTo>
                  <a:lnTo>
                    <a:pt x="1357" y="238"/>
                  </a:lnTo>
                  <a:lnTo>
                    <a:pt x="1342" y="235"/>
                  </a:lnTo>
                  <a:lnTo>
                    <a:pt x="1329" y="232"/>
                  </a:lnTo>
                  <a:lnTo>
                    <a:pt x="1315" y="231"/>
                  </a:lnTo>
                  <a:lnTo>
                    <a:pt x="1302" y="231"/>
                  </a:lnTo>
                  <a:lnTo>
                    <a:pt x="1289" y="232"/>
                  </a:lnTo>
                  <a:lnTo>
                    <a:pt x="1277" y="232"/>
                  </a:lnTo>
                  <a:lnTo>
                    <a:pt x="1265" y="235"/>
                  </a:lnTo>
                  <a:lnTo>
                    <a:pt x="1255" y="237"/>
                  </a:lnTo>
                  <a:lnTo>
                    <a:pt x="1244" y="239"/>
                  </a:lnTo>
                  <a:lnTo>
                    <a:pt x="1235" y="242"/>
                  </a:lnTo>
                  <a:lnTo>
                    <a:pt x="1226" y="246"/>
                  </a:lnTo>
                  <a:lnTo>
                    <a:pt x="1216" y="252"/>
                  </a:lnTo>
                  <a:lnTo>
                    <a:pt x="1204" y="260"/>
                  </a:lnTo>
                  <a:lnTo>
                    <a:pt x="1193" y="269"/>
                  </a:lnTo>
                  <a:lnTo>
                    <a:pt x="1181" y="280"/>
                  </a:lnTo>
                  <a:lnTo>
                    <a:pt x="1171" y="292"/>
                  </a:lnTo>
                  <a:lnTo>
                    <a:pt x="1162" y="306"/>
                  </a:lnTo>
                  <a:lnTo>
                    <a:pt x="1153" y="322"/>
                  </a:lnTo>
                  <a:lnTo>
                    <a:pt x="1148" y="342"/>
                  </a:lnTo>
                  <a:lnTo>
                    <a:pt x="1145" y="361"/>
                  </a:lnTo>
                  <a:lnTo>
                    <a:pt x="1145" y="383"/>
                  </a:lnTo>
                  <a:lnTo>
                    <a:pt x="1149" y="405"/>
                  </a:lnTo>
                  <a:lnTo>
                    <a:pt x="1153" y="428"/>
                  </a:lnTo>
                  <a:lnTo>
                    <a:pt x="1163" y="452"/>
                  </a:lnTo>
                  <a:lnTo>
                    <a:pt x="1174" y="478"/>
                  </a:lnTo>
                  <a:lnTo>
                    <a:pt x="1188" y="504"/>
                  </a:lnTo>
                  <a:lnTo>
                    <a:pt x="1190" y="510"/>
                  </a:lnTo>
                  <a:lnTo>
                    <a:pt x="1190" y="516"/>
                  </a:lnTo>
                  <a:lnTo>
                    <a:pt x="1187" y="521"/>
                  </a:lnTo>
                  <a:lnTo>
                    <a:pt x="1182" y="525"/>
                  </a:lnTo>
                  <a:lnTo>
                    <a:pt x="1177" y="527"/>
                  </a:lnTo>
                  <a:lnTo>
                    <a:pt x="1171" y="527"/>
                  </a:lnTo>
                  <a:lnTo>
                    <a:pt x="1166" y="525"/>
                  </a:lnTo>
                  <a:lnTo>
                    <a:pt x="1162" y="520"/>
                  </a:lnTo>
                  <a:lnTo>
                    <a:pt x="1145" y="490"/>
                  </a:lnTo>
                  <a:lnTo>
                    <a:pt x="1133" y="462"/>
                  </a:lnTo>
                  <a:lnTo>
                    <a:pt x="1124" y="434"/>
                  </a:lnTo>
                  <a:lnTo>
                    <a:pt x="1117" y="407"/>
                  </a:lnTo>
                  <a:lnTo>
                    <a:pt x="1114" y="382"/>
                  </a:lnTo>
                  <a:lnTo>
                    <a:pt x="1114" y="357"/>
                  </a:lnTo>
                  <a:lnTo>
                    <a:pt x="1118" y="334"/>
                  </a:lnTo>
                  <a:lnTo>
                    <a:pt x="1125" y="311"/>
                  </a:lnTo>
                  <a:lnTo>
                    <a:pt x="1127" y="305"/>
                  </a:lnTo>
                  <a:lnTo>
                    <a:pt x="1130" y="298"/>
                  </a:lnTo>
                  <a:lnTo>
                    <a:pt x="1133" y="292"/>
                  </a:lnTo>
                  <a:lnTo>
                    <a:pt x="1136" y="286"/>
                  </a:lnTo>
                  <a:lnTo>
                    <a:pt x="1127" y="291"/>
                  </a:lnTo>
                  <a:lnTo>
                    <a:pt x="1118" y="296"/>
                  </a:lnTo>
                  <a:lnTo>
                    <a:pt x="1110" y="299"/>
                  </a:lnTo>
                  <a:lnTo>
                    <a:pt x="1101" y="303"/>
                  </a:lnTo>
                  <a:lnTo>
                    <a:pt x="1091" y="305"/>
                  </a:lnTo>
                  <a:lnTo>
                    <a:pt x="1082" y="306"/>
                  </a:lnTo>
                  <a:lnTo>
                    <a:pt x="1072" y="306"/>
                  </a:lnTo>
                  <a:lnTo>
                    <a:pt x="1060" y="306"/>
                  </a:lnTo>
                  <a:lnTo>
                    <a:pt x="1048" y="305"/>
                  </a:lnTo>
                  <a:lnTo>
                    <a:pt x="1034" y="304"/>
                  </a:lnTo>
                  <a:lnTo>
                    <a:pt x="1019" y="300"/>
                  </a:lnTo>
                  <a:lnTo>
                    <a:pt x="1001" y="296"/>
                  </a:lnTo>
                  <a:lnTo>
                    <a:pt x="982" y="291"/>
                  </a:lnTo>
                  <a:lnTo>
                    <a:pt x="960" y="284"/>
                  </a:lnTo>
                  <a:lnTo>
                    <a:pt x="937" y="276"/>
                  </a:lnTo>
                  <a:lnTo>
                    <a:pt x="911" y="267"/>
                  </a:lnTo>
                  <a:lnTo>
                    <a:pt x="897" y="123"/>
                  </a:lnTo>
                  <a:lnTo>
                    <a:pt x="891" y="78"/>
                  </a:lnTo>
                  <a:lnTo>
                    <a:pt x="889" y="79"/>
                  </a:lnTo>
                  <a:lnTo>
                    <a:pt x="883" y="64"/>
                  </a:lnTo>
                  <a:lnTo>
                    <a:pt x="876" y="50"/>
                  </a:lnTo>
                  <a:lnTo>
                    <a:pt x="866" y="36"/>
                  </a:lnTo>
                  <a:lnTo>
                    <a:pt x="854" y="25"/>
                  </a:lnTo>
                  <a:lnTo>
                    <a:pt x="840" y="15"/>
                  </a:lnTo>
                  <a:lnTo>
                    <a:pt x="824" y="7"/>
                  </a:lnTo>
                  <a:lnTo>
                    <a:pt x="808" y="2"/>
                  </a:lnTo>
                  <a:lnTo>
                    <a:pt x="790" y="0"/>
                  </a:lnTo>
                  <a:lnTo>
                    <a:pt x="770" y="1"/>
                  </a:lnTo>
                  <a:lnTo>
                    <a:pt x="752" y="4"/>
                  </a:lnTo>
                  <a:lnTo>
                    <a:pt x="734" y="9"/>
                  </a:lnTo>
                  <a:lnTo>
                    <a:pt x="718" y="18"/>
                  </a:lnTo>
                  <a:lnTo>
                    <a:pt x="704" y="30"/>
                  </a:lnTo>
                  <a:lnTo>
                    <a:pt x="692" y="43"/>
                  </a:lnTo>
                  <a:lnTo>
                    <a:pt x="681" y="62"/>
                  </a:lnTo>
                  <a:lnTo>
                    <a:pt x="673" y="85"/>
                  </a:lnTo>
                  <a:lnTo>
                    <a:pt x="672" y="85"/>
                  </a:lnTo>
                  <a:lnTo>
                    <a:pt x="594" y="124"/>
                  </a:lnTo>
                  <a:lnTo>
                    <a:pt x="687" y="126"/>
                  </a:lnTo>
                  <a:lnTo>
                    <a:pt x="673" y="269"/>
                  </a:lnTo>
                  <a:lnTo>
                    <a:pt x="672" y="270"/>
                  </a:lnTo>
                  <a:lnTo>
                    <a:pt x="666" y="274"/>
                  </a:lnTo>
                  <a:lnTo>
                    <a:pt x="658" y="280"/>
                  </a:lnTo>
                  <a:lnTo>
                    <a:pt x="644" y="285"/>
                  </a:lnTo>
                  <a:lnTo>
                    <a:pt x="626" y="292"/>
                  </a:lnTo>
                  <a:lnTo>
                    <a:pt x="602" y="299"/>
                  </a:lnTo>
                  <a:lnTo>
                    <a:pt x="572" y="305"/>
                  </a:lnTo>
                  <a:lnTo>
                    <a:pt x="535" y="308"/>
                  </a:lnTo>
                  <a:lnTo>
                    <a:pt x="524" y="308"/>
                  </a:lnTo>
                  <a:lnTo>
                    <a:pt x="512" y="307"/>
                  </a:lnTo>
                  <a:lnTo>
                    <a:pt x="499" y="305"/>
                  </a:lnTo>
                  <a:lnTo>
                    <a:pt x="487" y="301"/>
                  </a:lnTo>
                  <a:lnTo>
                    <a:pt x="473" y="298"/>
                  </a:lnTo>
                  <a:lnTo>
                    <a:pt x="459" y="292"/>
                  </a:lnTo>
                  <a:lnTo>
                    <a:pt x="445" y="288"/>
                  </a:lnTo>
                  <a:lnTo>
                    <a:pt x="431" y="282"/>
                  </a:lnTo>
                  <a:lnTo>
                    <a:pt x="442" y="301"/>
                  </a:lnTo>
                  <a:lnTo>
                    <a:pt x="450" y="322"/>
                  </a:lnTo>
                  <a:lnTo>
                    <a:pt x="456" y="345"/>
                  </a:lnTo>
                  <a:lnTo>
                    <a:pt x="459" y="369"/>
                  </a:lnTo>
                  <a:lnTo>
                    <a:pt x="459" y="396"/>
                  </a:lnTo>
                  <a:lnTo>
                    <a:pt x="458" y="424"/>
                  </a:lnTo>
                  <a:lnTo>
                    <a:pt x="453" y="452"/>
                  </a:lnTo>
                  <a:lnTo>
                    <a:pt x="446" y="483"/>
                  </a:lnTo>
                  <a:lnTo>
                    <a:pt x="444" y="489"/>
                  </a:lnTo>
                  <a:lnTo>
                    <a:pt x="439" y="493"/>
                  </a:lnTo>
                  <a:lnTo>
                    <a:pt x="434" y="495"/>
                  </a:lnTo>
                  <a:lnTo>
                    <a:pt x="427" y="495"/>
                  </a:lnTo>
                  <a:lnTo>
                    <a:pt x="421" y="491"/>
                  </a:lnTo>
                  <a:lnTo>
                    <a:pt x="418" y="487"/>
                  </a:lnTo>
                  <a:lnTo>
                    <a:pt x="416" y="481"/>
                  </a:lnTo>
                  <a:lnTo>
                    <a:pt x="416" y="475"/>
                  </a:lnTo>
                  <a:lnTo>
                    <a:pt x="423" y="447"/>
                  </a:lnTo>
                  <a:lnTo>
                    <a:pt x="427" y="419"/>
                  </a:lnTo>
                  <a:lnTo>
                    <a:pt x="429" y="394"/>
                  </a:lnTo>
                  <a:lnTo>
                    <a:pt x="428" y="369"/>
                  </a:lnTo>
                  <a:lnTo>
                    <a:pt x="425" y="347"/>
                  </a:lnTo>
                  <a:lnTo>
                    <a:pt x="419" y="327"/>
                  </a:lnTo>
                  <a:lnTo>
                    <a:pt x="411" y="308"/>
                  </a:lnTo>
                  <a:lnTo>
                    <a:pt x="400" y="292"/>
                  </a:lnTo>
                  <a:lnTo>
                    <a:pt x="396" y="286"/>
                  </a:lnTo>
                  <a:lnTo>
                    <a:pt x="391" y="282"/>
                  </a:lnTo>
                  <a:lnTo>
                    <a:pt x="387" y="277"/>
                  </a:lnTo>
                  <a:lnTo>
                    <a:pt x="382" y="273"/>
                  </a:lnTo>
                  <a:lnTo>
                    <a:pt x="376" y="268"/>
                  </a:lnTo>
                  <a:lnTo>
                    <a:pt x="372" y="265"/>
                  </a:lnTo>
                  <a:lnTo>
                    <a:pt x="366" y="261"/>
                  </a:lnTo>
                  <a:lnTo>
                    <a:pt x="360" y="258"/>
                  </a:lnTo>
                  <a:lnTo>
                    <a:pt x="337" y="252"/>
                  </a:lnTo>
                  <a:lnTo>
                    <a:pt x="314" y="248"/>
                  </a:lnTo>
                  <a:lnTo>
                    <a:pt x="291" y="247"/>
                  </a:lnTo>
                  <a:lnTo>
                    <a:pt x="268" y="248"/>
                  </a:lnTo>
                  <a:lnTo>
                    <a:pt x="245" y="254"/>
                  </a:lnTo>
                  <a:lnTo>
                    <a:pt x="222" y="263"/>
                  </a:lnTo>
                  <a:lnTo>
                    <a:pt x="200" y="277"/>
                  </a:lnTo>
                  <a:lnTo>
                    <a:pt x="178" y="297"/>
                  </a:lnTo>
                  <a:lnTo>
                    <a:pt x="171" y="304"/>
                  </a:lnTo>
                  <a:lnTo>
                    <a:pt x="153" y="324"/>
                  </a:lnTo>
                  <a:lnTo>
                    <a:pt x="126" y="357"/>
                  </a:lnTo>
                  <a:lnTo>
                    <a:pt x="96" y="397"/>
                  </a:lnTo>
                  <a:lnTo>
                    <a:pt x="64" y="444"/>
                  </a:lnTo>
                  <a:lnTo>
                    <a:pt x="35" y="497"/>
                  </a:lnTo>
                  <a:lnTo>
                    <a:pt x="13" y="553"/>
                  </a:lnTo>
                  <a:lnTo>
                    <a:pt x="1" y="608"/>
                  </a:lnTo>
                  <a:lnTo>
                    <a:pt x="0" y="634"/>
                  </a:lnTo>
                  <a:lnTo>
                    <a:pt x="1" y="661"/>
                  </a:lnTo>
                  <a:lnTo>
                    <a:pt x="8" y="686"/>
                  </a:lnTo>
                  <a:lnTo>
                    <a:pt x="18" y="709"/>
                  </a:lnTo>
                  <a:lnTo>
                    <a:pt x="33" y="732"/>
                  </a:lnTo>
                  <a:lnTo>
                    <a:pt x="54" y="754"/>
                  </a:lnTo>
                  <a:lnTo>
                    <a:pt x="79" y="774"/>
                  </a:lnTo>
                  <a:lnTo>
                    <a:pt x="111" y="791"/>
                  </a:lnTo>
                  <a:lnTo>
                    <a:pt x="121" y="794"/>
                  </a:lnTo>
                  <a:lnTo>
                    <a:pt x="131" y="800"/>
                  </a:lnTo>
                  <a:lnTo>
                    <a:pt x="144" y="805"/>
                  </a:lnTo>
                  <a:lnTo>
                    <a:pt x="159" y="811"/>
                  </a:lnTo>
                  <a:lnTo>
                    <a:pt x="176" y="816"/>
                  </a:lnTo>
                  <a:lnTo>
                    <a:pt x="193" y="822"/>
                  </a:lnTo>
                  <a:lnTo>
                    <a:pt x="214" y="827"/>
                  </a:lnTo>
                  <a:lnTo>
                    <a:pt x="235" y="829"/>
                  </a:lnTo>
                  <a:lnTo>
                    <a:pt x="256" y="831"/>
                  </a:lnTo>
                  <a:lnTo>
                    <a:pt x="281" y="832"/>
                  </a:lnTo>
                  <a:lnTo>
                    <a:pt x="305" y="830"/>
                  </a:lnTo>
                  <a:lnTo>
                    <a:pt x="330" y="827"/>
                  </a:lnTo>
                  <a:lnTo>
                    <a:pt x="355" y="820"/>
                  </a:lnTo>
                  <a:lnTo>
                    <a:pt x="382" y="811"/>
                  </a:lnTo>
                  <a:lnTo>
                    <a:pt x="408" y="798"/>
                  </a:lnTo>
                  <a:lnTo>
                    <a:pt x="436" y="782"/>
                  </a:lnTo>
                  <a:lnTo>
                    <a:pt x="453" y="799"/>
                  </a:lnTo>
                  <a:lnTo>
                    <a:pt x="471" y="815"/>
                  </a:lnTo>
                  <a:lnTo>
                    <a:pt x="486" y="829"/>
                  </a:lnTo>
                  <a:lnTo>
                    <a:pt x="498" y="842"/>
                  </a:lnTo>
                  <a:lnTo>
                    <a:pt x="510" y="852"/>
                  </a:lnTo>
                  <a:lnTo>
                    <a:pt x="518" y="860"/>
                  </a:lnTo>
                  <a:lnTo>
                    <a:pt x="522" y="866"/>
                  </a:lnTo>
                  <a:lnTo>
                    <a:pt x="525" y="867"/>
                  </a:lnTo>
                  <a:lnTo>
                    <a:pt x="510" y="875"/>
                  </a:lnTo>
                  <a:lnTo>
                    <a:pt x="489" y="885"/>
                  </a:lnTo>
                  <a:lnTo>
                    <a:pt x="464" y="902"/>
                  </a:lnTo>
                  <a:lnTo>
                    <a:pt x="436" y="921"/>
                  </a:lnTo>
                  <a:lnTo>
                    <a:pt x="405" y="945"/>
                  </a:lnTo>
                  <a:lnTo>
                    <a:pt x="372" y="975"/>
                  </a:lnTo>
                  <a:lnTo>
                    <a:pt x="337" y="1009"/>
                  </a:lnTo>
                  <a:lnTo>
                    <a:pt x="302" y="1049"/>
                  </a:lnTo>
                  <a:lnTo>
                    <a:pt x="268" y="1094"/>
                  </a:lnTo>
                  <a:lnTo>
                    <a:pt x="233" y="1145"/>
                  </a:lnTo>
                  <a:lnTo>
                    <a:pt x="202" y="1201"/>
                  </a:lnTo>
                  <a:lnTo>
                    <a:pt x="172" y="1263"/>
                  </a:lnTo>
                  <a:lnTo>
                    <a:pt x="146" y="1332"/>
                  </a:lnTo>
                  <a:lnTo>
                    <a:pt x="124" y="1408"/>
                  </a:lnTo>
                  <a:lnTo>
                    <a:pt x="107" y="1490"/>
                  </a:lnTo>
                  <a:lnTo>
                    <a:pt x="95" y="1580"/>
                  </a:lnTo>
                  <a:lnTo>
                    <a:pt x="245" y="1573"/>
                  </a:lnTo>
                  <a:lnTo>
                    <a:pt x="259" y="1555"/>
                  </a:lnTo>
                  <a:lnTo>
                    <a:pt x="276" y="1530"/>
                  </a:lnTo>
                  <a:lnTo>
                    <a:pt x="298" y="1504"/>
                  </a:lnTo>
                  <a:lnTo>
                    <a:pt x="323" y="1474"/>
                  </a:lnTo>
                  <a:lnTo>
                    <a:pt x="352" y="1443"/>
                  </a:lnTo>
                  <a:lnTo>
                    <a:pt x="383" y="1411"/>
                  </a:lnTo>
                  <a:lnTo>
                    <a:pt x="418" y="1377"/>
                  </a:lnTo>
                  <a:lnTo>
                    <a:pt x="456" y="1344"/>
                  </a:lnTo>
                  <a:lnTo>
                    <a:pt x="495" y="1312"/>
                  </a:lnTo>
                  <a:lnTo>
                    <a:pt x="536" y="1281"/>
                  </a:lnTo>
                  <a:lnTo>
                    <a:pt x="579" y="1253"/>
                  </a:lnTo>
                  <a:lnTo>
                    <a:pt x="623" y="1229"/>
                  </a:lnTo>
                  <a:lnTo>
                    <a:pt x="668" y="1207"/>
                  </a:lnTo>
                  <a:lnTo>
                    <a:pt x="714" y="1191"/>
                  </a:lnTo>
                  <a:lnTo>
                    <a:pt x="760" y="1180"/>
                  </a:lnTo>
                  <a:lnTo>
                    <a:pt x="806" y="1176"/>
                  </a:lnTo>
                  <a:lnTo>
                    <a:pt x="1177" y="1583"/>
                  </a:lnTo>
                  <a:lnTo>
                    <a:pt x="1530" y="1514"/>
                  </a:lnTo>
                  <a:lnTo>
                    <a:pt x="1528" y="1504"/>
                  </a:lnTo>
                  <a:lnTo>
                    <a:pt x="1521" y="1484"/>
                  </a:lnTo>
                  <a:lnTo>
                    <a:pt x="1513" y="1458"/>
                  </a:lnTo>
                  <a:lnTo>
                    <a:pt x="1500" y="1423"/>
                  </a:lnTo>
                  <a:lnTo>
                    <a:pt x="1485" y="1384"/>
                  </a:lnTo>
                  <a:lnTo>
                    <a:pt x="1467" y="1339"/>
                  </a:lnTo>
                  <a:lnTo>
                    <a:pt x="1445" y="1292"/>
                  </a:lnTo>
                  <a:lnTo>
                    <a:pt x="1421" y="1241"/>
                  </a:lnTo>
                  <a:lnTo>
                    <a:pt x="1393" y="1190"/>
                  </a:lnTo>
                  <a:lnTo>
                    <a:pt x="1362" y="1139"/>
                  </a:lnTo>
                  <a:lnTo>
                    <a:pt x="1327" y="1087"/>
                  </a:lnTo>
                  <a:lnTo>
                    <a:pt x="1291" y="1039"/>
                  </a:lnTo>
                  <a:lnTo>
                    <a:pt x="1249" y="993"/>
                  </a:lnTo>
                  <a:lnTo>
                    <a:pt x="1205" y="951"/>
                  </a:lnTo>
                  <a:lnTo>
                    <a:pt x="1158" y="914"/>
                  </a:lnTo>
                  <a:lnTo>
                    <a:pt x="1107" y="884"/>
                  </a:lnTo>
                  <a:lnTo>
                    <a:pt x="1117" y="876"/>
                  </a:lnTo>
                  <a:lnTo>
                    <a:pt x="1127" y="866"/>
                  </a:lnTo>
                  <a:lnTo>
                    <a:pt x="1137" y="854"/>
                  </a:lnTo>
                  <a:lnTo>
                    <a:pt x="1150" y="842"/>
                  </a:lnTo>
                  <a:lnTo>
                    <a:pt x="1163" y="828"/>
                  </a:lnTo>
                  <a:lnTo>
                    <a:pt x="1177" y="813"/>
                  </a:lnTo>
                  <a:lnTo>
                    <a:pt x="1192" y="797"/>
                  </a:lnTo>
                  <a:lnTo>
                    <a:pt x="1206" y="779"/>
                  </a:lnTo>
                  <a:lnTo>
                    <a:pt x="1234" y="797"/>
                  </a:lnTo>
                  <a:lnTo>
                    <a:pt x="1261" y="809"/>
                  </a:lnTo>
                  <a:lnTo>
                    <a:pt x="1288" y="820"/>
                  </a:lnTo>
                  <a:lnTo>
                    <a:pt x="1314" y="827"/>
                  </a:lnTo>
                  <a:lnTo>
                    <a:pt x="1340" y="830"/>
                  </a:lnTo>
                  <a:lnTo>
                    <a:pt x="1364" y="832"/>
                  </a:lnTo>
                  <a:lnTo>
                    <a:pt x="1388" y="832"/>
                  </a:lnTo>
                  <a:lnTo>
                    <a:pt x="1411" y="830"/>
                  </a:lnTo>
                  <a:lnTo>
                    <a:pt x="1432" y="827"/>
                  </a:lnTo>
                  <a:lnTo>
                    <a:pt x="1453" y="822"/>
                  </a:lnTo>
                  <a:lnTo>
                    <a:pt x="1471" y="817"/>
                  </a:lnTo>
                  <a:lnTo>
                    <a:pt x="1487" y="812"/>
                  </a:lnTo>
                  <a:lnTo>
                    <a:pt x="1502" y="806"/>
                  </a:lnTo>
                  <a:lnTo>
                    <a:pt x="1516" y="800"/>
                  </a:lnTo>
                  <a:lnTo>
                    <a:pt x="1527" y="796"/>
                  </a:lnTo>
                  <a:lnTo>
                    <a:pt x="1536" y="791"/>
                  </a:lnTo>
                  <a:lnTo>
                    <a:pt x="1567" y="774"/>
                  </a:lnTo>
                  <a:lnTo>
                    <a:pt x="1591" y="754"/>
                  </a:lnTo>
                  <a:lnTo>
                    <a:pt x="1611" y="732"/>
                  </a:lnTo>
                  <a:lnTo>
                    <a:pt x="1626" y="708"/>
                  </a:lnTo>
                  <a:lnTo>
                    <a:pt x="1636" y="683"/>
                  </a:lnTo>
                  <a:lnTo>
                    <a:pt x="1642" y="656"/>
                  </a:lnTo>
                  <a:lnTo>
                    <a:pt x="1643" y="629"/>
                  </a:lnTo>
                  <a:lnTo>
                    <a:pt x="1642" y="602"/>
                  </a:lnTo>
                  <a:lnTo>
                    <a:pt x="1451" y="6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96AF6CB8-40BA-4521-A4D2-137FF687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163"/>
              <a:ext cx="79" cy="45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0" y="90"/>
                </a:cxn>
                <a:cxn ang="0">
                  <a:pos x="159" y="77"/>
                </a:cxn>
                <a:cxn ang="0">
                  <a:pos x="155" y="58"/>
                </a:cxn>
                <a:cxn ang="0">
                  <a:pos x="150" y="39"/>
                </a:cxn>
                <a:cxn ang="0">
                  <a:pos x="145" y="20"/>
                </a:cxn>
                <a:cxn ang="0">
                  <a:pos x="142" y="0"/>
                </a:cxn>
              </a:cxnLst>
              <a:rect l="0" t="0" r="r" b="b"/>
              <a:pathLst>
                <a:path w="159" h="90">
                  <a:moveTo>
                    <a:pt x="142" y="0"/>
                  </a:moveTo>
                  <a:lnTo>
                    <a:pt x="0" y="90"/>
                  </a:lnTo>
                  <a:lnTo>
                    <a:pt x="159" y="77"/>
                  </a:lnTo>
                  <a:lnTo>
                    <a:pt x="155" y="58"/>
                  </a:lnTo>
                  <a:lnTo>
                    <a:pt x="150" y="39"/>
                  </a:lnTo>
                  <a:lnTo>
                    <a:pt x="145" y="2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44B0E1AF-53E7-4526-8F08-0A2F2980F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2059"/>
              <a:ext cx="88" cy="43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56"/>
                </a:cxn>
                <a:cxn ang="0">
                  <a:pos x="175" y="86"/>
                </a:cxn>
                <a:cxn ang="0">
                  <a:pos x="174" y="64"/>
                </a:cxn>
                <a:cxn ang="0">
                  <a:pos x="174" y="43"/>
                </a:cxn>
                <a:cxn ang="0">
                  <a:pos x="175" y="22"/>
                </a:cxn>
                <a:cxn ang="0">
                  <a:pos x="176" y="0"/>
                </a:cxn>
              </a:cxnLst>
              <a:rect l="0" t="0" r="r" b="b"/>
              <a:pathLst>
                <a:path w="176" h="86">
                  <a:moveTo>
                    <a:pt x="176" y="0"/>
                  </a:moveTo>
                  <a:lnTo>
                    <a:pt x="0" y="56"/>
                  </a:lnTo>
                  <a:lnTo>
                    <a:pt x="175" y="86"/>
                  </a:lnTo>
                  <a:lnTo>
                    <a:pt x="174" y="64"/>
                  </a:lnTo>
                  <a:lnTo>
                    <a:pt x="174" y="43"/>
                  </a:lnTo>
                  <a:lnTo>
                    <a:pt x="175" y="2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2DC17511-DE28-424D-A385-1CBB816C1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1848"/>
              <a:ext cx="101" cy="63"/>
            </a:xfrm>
            <a:custGeom>
              <a:avLst/>
              <a:gdLst/>
              <a:ahLst/>
              <a:cxnLst>
                <a:cxn ang="0">
                  <a:pos x="157" y="127"/>
                </a:cxn>
                <a:cxn ang="0">
                  <a:pos x="163" y="115"/>
                </a:cxn>
                <a:cxn ang="0">
                  <a:pos x="168" y="105"/>
                </a:cxn>
                <a:cxn ang="0">
                  <a:pos x="174" y="94"/>
                </a:cxn>
                <a:cxn ang="0">
                  <a:pos x="178" y="82"/>
                </a:cxn>
                <a:cxn ang="0">
                  <a:pos x="184" y="72"/>
                </a:cxn>
                <a:cxn ang="0">
                  <a:pos x="190" y="60"/>
                </a:cxn>
                <a:cxn ang="0">
                  <a:pos x="195" y="50"/>
                </a:cxn>
                <a:cxn ang="0">
                  <a:pos x="201" y="39"/>
                </a:cxn>
                <a:cxn ang="0">
                  <a:pos x="0" y="0"/>
                </a:cxn>
                <a:cxn ang="0">
                  <a:pos x="157" y="127"/>
                </a:cxn>
              </a:cxnLst>
              <a:rect l="0" t="0" r="r" b="b"/>
              <a:pathLst>
                <a:path w="201" h="127">
                  <a:moveTo>
                    <a:pt x="157" y="127"/>
                  </a:moveTo>
                  <a:lnTo>
                    <a:pt x="163" y="115"/>
                  </a:lnTo>
                  <a:lnTo>
                    <a:pt x="168" y="105"/>
                  </a:lnTo>
                  <a:lnTo>
                    <a:pt x="174" y="94"/>
                  </a:lnTo>
                  <a:lnTo>
                    <a:pt x="178" y="82"/>
                  </a:lnTo>
                  <a:lnTo>
                    <a:pt x="184" y="72"/>
                  </a:lnTo>
                  <a:lnTo>
                    <a:pt x="190" y="60"/>
                  </a:lnTo>
                  <a:lnTo>
                    <a:pt x="195" y="50"/>
                  </a:lnTo>
                  <a:lnTo>
                    <a:pt x="201" y="39"/>
                  </a:lnTo>
                  <a:lnTo>
                    <a:pt x="0" y="0"/>
                  </a:lnTo>
                  <a:lnTo>
                    <a:pt x="157" y="127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CE8F3AE6-D70D-4506-9417-B4C910AB1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1959"/>
              <a:ext cx="99" cy="45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11"/>
                </a:cxn>
                <a:cxn ang="0">
                  <a:pos x="176" y="91"/>
                </a:cxn>
                <a:cxn ang="0">
                  <a:pos x="181" y="67"/>
                </a:cxn>
                <a:cxn ang="0">
                  <a:pos x="185" y="44"/>
                </a:cxn>
                <a:cxn ang="0">
                  <a:pos x="191" y="23"/>
                </a:cxn>
                <a:cxn ang="0">
                  <a:pos x="198" y="0"/>
                </a:cxn>
              </a:cxnLst>
              <a:rect l="0" t="0" r="r" b="b"/>
              <a:pathLst>
                <a:path w="198" h="91">
                  <a:moveTo>
                    <a:pt x="198" y="0"/>
                  </a:moveTo>
                  <a:lnTo>
                    <a:pt x="0" y="11"/>
                  </a:lnTo>
                  <a:lnTo>
                    <a:pt x="176" y="91"/>
                  </a:lnTo>
                  <a:lnTo>
                    <a:pt x="181" y="67"/>
                  </a:lnTo>
                  <a:lnTo>
                    <a:pt x="185" y="44"/>
                  </a:lnTo>
                  <a:lnTo>
                    <a:pt x="191" y="2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70142253-41CA-47FD-B117-F1361E57C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1743"/>
              <a:ext cx="94" cy="84"/>
            </a:xfrm>
            <a:custGeom>
              <a:avLst/>
              <a:gdLst/>
              <a:ahLst/>
              <a:cxnLst>
                <a:cxn ang="0">
                  <a:pos x="188" y="90"/>
                </a:cxn>
                <a:cxn ang="0">
                  <a:pos x="0" y="0"/>
                </a:cxn>
                <a:cxn ang="0">
                  <a:pos x="124" y="167"/>
                </a:cxn>
                <a:cxn ang="0">
                  <a:pos x="131" y="156"/>
                </a:cxn>
                <a:cxn ang="0">
                  <a:pos x="139" y="146"/>
                </a:cxn>
                <a:cxn ang="0">
                  <a:pos x="147" y="137"/>
                </a:cxn>
                <a:cxn ang="0">
                  <a:pos x="155" y="126"/>
                </a:cxn>
                <a:cxn ang="0">
                  <a:pos x="163" y="117"/>
                </a:cxn>
                <a:cxn ang="0">
                  <a:pos x="171" y="108"/>
                </a:cxn>
                <a:cxn ang="0">
                  <a:pos x="179" y="99"/>
                </a:cxn>
                <a:cxn ang="0">
                  <a:pos x="188" y="90"/>
                </a:cxn>
              </a:cxnLst>
              <a:rect l="0" t="0" r="r" b="b"/>
              <a:pathLst>
                <a:path w="188" h="167">
                  <a:moveTo>
                    <a:pt x="188" y="90"/>
                  </a:moveTo>
                  <a:lnTo>
                    <a:pt x="0" y="0"/>
                  </a:lnTo>
                  <a:lnTo>
                    <a:pt x="124" y="167"/>
                  </a:lnTo>
                  <a:lnTo>
                    <a:pt x="131" y="156"/>
                  </a:lnTo>
                  <a:lnTo>
                    <a:pt x="139" y="146"/>
                  </a:lnTo>
                  <a:lnTo>
                    <a:pt x="147" y="137"/>
                  </a:lnTo>
                  <a:lnTo>
                    <a:pt x="155" y="126"/>
                  </a:lnTo>
                  <a:lnTo>
                    <a:pt x="163" y="117"/>
                  </a:lnTo>
                  <a:lnTo>
                    <a:pt x="171" y="108"/>
                  </a:lnTo>
                  <a:lnTo>
                    <a:pt x="179" y="99"/>
                  </a:lnTo>
                  <a:lnTo>
                    <a:pt x="188" y="90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128C3D38-08EE-4329-B78B-30D688E78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2475"/>
              <a:ext cx="882" cy="335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75" y="670"/>
                </a:cxn>
                <a:cxn ang="0">
                  <a:pos x="1764" y="247"/>
                </a:cxn>
                <a:cxn ang="0">
                  <a:pos x="1718" y="0"/>
                </a:cxn>
                <a:cxn ang="0">
                  <a:pos x="0" y="73"/>
                </a:cxn>
              </a:cxnLst>
              <a:rect l="0" t="0" r="r" b="b"/>
              <a:pathLst>
                <a:path w="1764" h="670">
                  <a:moveTo>
                    <a:pt x="0" y="73"/>
                  </a:moveTo>
                  <a:lnTo>
                    <a:pt x="175" y="670"/>
                  </a:lnTo>
                  <a:lnTo>
                    <a:pt x="1764" y="247"/>
                  </a:lnTo>
                  <a:lnTo>
                    <a:pt x="1718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F4AC2F2A-1EE3-4D59-9D24-C2003C672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013"/>
              <a:ext cx="273" cy="138"/>
            </a:xfrm>
            <a:custGeom>
              <a:avLst/>
              <a:gdLst/>
              <a:ahLst/>
              <a:cxnLst>
                <a:cxn ang="0">
                  <a:pos x="545" y="258"/>
                </a:cxn>
                <a:cxn ang="0">
                  <a:pos x="420" y="275"/>
                </a:cxn>
                <a:cxn ang="0">
                  <a:pos x="373" y="202"/>
                </a:cxn>
                <a:cxn ang="0">
                  <a:pos x="2" y="196"/>
                </a:cxn>
                <a:cxn ang="0">
                  <a:pos x="1" y="190"/>
                </a:cxn>
                <a:cxn ang="0">
                  <a:pos x="0" y="174"/>
                </a:cxn>
                <a:cxn ang="0">
                  <a:pos x="0" y="150"/>
                </a:cxn>
                <a:cxn ang="0">
                  <a:pos x="3" y="121"/>
                </a:cxn>
                <a:cxn ang="0">
                  <a:pos x="10" y="90"/>
                </a:cxn>
                <a:cxn ang="0">
                  <a:pos x="24" y="59"/>
                </a:cxn>
                <a:cxn ang="0">
                  <a:pos x="47" y="30"/>
                </a:cxn>
                <a:cxn ang="0">
                  <a:pos x="79" y="6"/>
                </a:cxn>
                <a:cxn ang="0">
                  <a:pos x="94" y="1"/>
                </a:cxn>
                <a:cxn ang="0">
                  <a:pos x="114" y="0"/>
                </a:cxn>
                <a:cxn ang="0">
                  <a:pos x="138" y="2"/>
                </a:cxn>
                <a:cxn ang="0">
                  <a:pos x="165" y="7"/>
                </a:cxn>
                <a:cxn ang="0">
                  <a:pos x="195" y="15"/>
                </a:cxn>
                <a:cxn ang="0">
                  <a:pos x="228" y="24"/>
                </a:cxn>
                <a:cxn ang="0">
                  <a:pos x="261" y="36"/>
                </a:cxn>
                <a:cxn ang="0">
                  <a:pos x="294" y="48"/>
                </a:cxn>
                <a:cxn ang="0">
                  <a:pos x="327" y="61"/>
                </a:cxn>
                <a:cxn ang="0">
                  <a:pos x="359" y="74"/>
                </a:cxn>
                <a:cxn ang="0">
                  <a:pos x="388" y="86"/>
                </a:cxn>
                <a:cxn ang="0">
                  <a:pos x="414" y="99"/>
                </a:cxn>
                <a:cxn ang="0">
                  <a:pos x="437" y="109"/>
                </a:cxn>
                <a:cxn ang="0">
                  <a:pos x="456" y="119"/>
                </a:cxn>
                <a:cxn ang="0">
                  <a:pos x="469" y="125"/>
                </a:cxn>
                <a:cxn ang="0">
                  <a:pos x="476" y="130"/>
                </a:cxn>
                <a:cxn ang="0">
                  <a:pos x="545" y="258"/>
                </a:cxn>
              </a:cxnLst>
              <a:rect l="0" t="0" r="r" b="b"/>
              <a:pathLst>
                <a:path w="545" h="275">
                  <a:moveTo>
                    <a:pt x="545" y="258"/>
                  </a:moveTo>
                  <a:lnTo>
                    <a:pt x="420" y="275"/>
                  </a:lnTo>
                  <a:lnTo>
                    <a:pt x="373" y="202"/>
                  </a:lnTo>
                  <a:lnTo>
                    <a:pt x="2" y="196"/>
                  </a:lnTo>
                  <a:lnTo>
                    <a:pt x="1" y="190"/>
                  </a:lnTo>
                  <a:lnTo>
                    <a:pt x="0" y="174"/>
                  </a:lnTo>
                  <a:lnTo>
                    <a:pt x="0" y="150"/>
                  </a:lnTo>
                  <a:lnTo>
                    <a:pt x="3" y="121"/>
                  </a:lnTo>
                  <a:lnTo>
                    <a:pt x="10" y="90"/>
                  </a:lnTo>
                  <a:lnTo>
                    <a:pt x="24" y="59"/>
                  </a:lnTo>
                  <a:lnTo>
                    <a:pt x="47" y="30"/>
                  </a:lnTo>
                  <a:lnTo>
                    <a:pt x="79" y="6"/>
                  </a:lnTo>
                  <a:lnTo>
                    <a:pt x="94" y="1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65" y="7"/>
                  </a:lnTo>
                  <a:lnTo>
                    <a:pt x="195" y="15"/>
                  </a:lnTo>
                  <a:lnTo>
                    <a:pt x="228" y="24"/>
                  </a:lnTo>
                  <a:lnTo>
                    <a:pt x="261" y="36"/>
                  </a:lnTo>
                  <a:lnTo>
                    <a:pt x="294" y="48"/>
                  </a:lnTo>
                  <a:lnTo>
                    <a:pt x="327" y="61"/>
                  </a:lnTo>
                  <a:lnTo>
                    <a:pt x="359" y="74"/>
                  </a:lnTo>
                  <a:lnTo>
                    <a:pt x="388" y="86"/>
                  </a:lnTo>
                  <a:lnTo>
                    <a:pt x="414" y="99"/>
                  </a:lnTo>
                  <a:lnTo>
                    <a:pt x="437" y="109"/>
                  </a:lnTo>
                  <a:lnTo>
                    <a:pt x="456" y="119"/>
                  </a:lnTo>
                  <a:lnTo>
                    <a:pt x="469" y="125"/>
                  </a:lnTo>
                  <a:lnTo>
                    <a:pt x="476" y="130"/>
                  </a:lnTo>
                  <a:lnTo>
                    <a:pt x="545" y="258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56D645BE-54C0-4967-935E-797D04F2F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2105"/>
              <a:ext cx="202" cy="556"/>
            </a:xfrm>
            <a:custGeom>
              <a:avLst/>
              <a:gdLst/>
              <a:ahLst/>
              <a:cxnLst>
                <a:cxn ang="0">
                  <a:pos x="404" y="77"/>
                </a:cxn>
                <a:cxn ang="0">
                  <a:pos x="404" y="0"/>
                </a:cxn>
                <a:cxn ang="0">
                  <a:pos x="0" y="0"/>
                </a:cxn>
                <a:cxn ang="0">
                  <a:pos x="0" y="77"/>
                </a:cxn>
                <a:cxn ang="0">
                  <a:pos x="157" y="77"/>
                </a:cxn>
                <a:cxn ang="0">
                  <a:pos x="157" y="268"/>
                </a:cxn>
                <a:cxn ang="0">
                  <a:pos x="84" y="268"/>
                </a:cxn>
                <a:cxn ang="0">
                  <a:pos x="84" y="855"/>
                </a:cxn>
                <a:cxn ang="0">
                  <a:pos x="176" y="855"/>
                </a:cxn>
                <a:cxn ang="0">
                  <a:pos x="191" y="994"/>
                </a:cxn>
                <a:cxn ang="0">
                  <a:pos x="160" y="994"/>
                </a:cxn>
                <a:cxn ang="0">
                  <a:pos x="181" y="1113"/>
                </a:cxn>
                <a:cxn ang="0">
                  <a:pos x="230" y="1113"/>
                </a:cxn>
                <a:cxn ang="0">
                  <a:pos x="251" y="994"/>
                </a:cxn>
                <a:cxn ang="0">
                  <a:pos x="219" y="994"/>
                </a:cxn>
                <a:cxn ang="0">
                  <a:pos x="232" y="855"/>
                </a:cxn>
                <a:cxn ang="0">
                  <a:pos x="324" y="855"/>
                </a:cxn>
                <a:cxn ang="0">
                  <a:pos x="324" y="268"/>
                </a:cxn>
                <a:cxn ang="0">
                  <a:pos x="238" y="268"/>
                </a:cxn>
                <a:cxn ang="0">
                  <a:pos x="238" y="77"/>
                </a:cxn>
                <a:cxn ang="0">
                  <a:pos x="404" y="77"/>
                </a:cxn>
              </a:cxnLst>
              <a:rect l="0" t="0" r="r" b="b"/>
              <a:pathLst>
                <a:path w="404" h="1113">
                  <a:moveTo>
                    <a:pt x="404" y="77"/>
                  </a:moveTo>
                  <a:lnTo>
                    <a:pt x="404" y="0"/>
                  </a:lnTo>
                  <a:lnTo>
                    <a:pt x="0" y="0"/>
                  </a:lnTo>
                  <a:lnTo>
                    <a:pt x="0" y="77"/>
                  </a:lnTo>
                  <a:lnTo>
                    <a:pt x="157" y="77"/>
                  </a:lnTo>
                  <a:lnTo>
                    <a:pt x="157" y="268"/>
                  </a:lnTo>
                  <a:lnTo>
                    <a:pt x="84" y="268"/>
                  </a:lnTo>
                  <a:lnTo>
                    <a:pt x="84" y="855"/>
                  </a:lnTo>
                  <a:lnTo>
                    <a:pt x="176" y="855"/>
                  </a:lnTo>
                  <a:lnTo>
                    <a:pt x="191" y="994"/>
                  </a:lnTo>
                  <a:lnTo>
                    <a:pt x="160" y="994"/>
                  </a:lnTo>
                  <a:lnTo>
                    <a:pt x="181" y="1113"/>
                  </a:lnTo>
                  <a:lnTo>
                    <a:pt x="230" y="1113"/>
                  </a:lnTo>
                  <a:lnTo>
                    <a:pt x="251" y="994"/>
                  </a:lnTo>
                  <a:lnTo>
                    <a:pt x="219" y="994"/>
                  </a:lnTo>
                  <a:lnTo>
                    <a:pt x="232" y="855"/>
                  </a:lnTo>
                  <a:lnTo>
                    <a:pt x="324" y="855"/>
                  </a:lnTo>
                  <a:lnTo>
                    <a:pt x="324" y="268"/>
                  </a:lnTo>
                  <a:lnTo>
                    <a:pt x="238" y="268"/>
                  </a:lnTo>
                  <a:lnTo>
                    <a:pt x="238" y="77"/>
                  </a:lnTo>
                  <a:lnTo>
                    <a:pt x="404" y="77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42" name="Rectangle 20">
              <a:extLst>
                <a:ext uri="{FF2B5EF4-FFF2-40B4-BE49-F238E27FC236}">
                  <a16:creationId xmlns:a16="http://schemas.microsoft.com/office/drawing/2014/main" id="{267717D6-8637-4368-A633-5A61D0550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2255"/>
              <a:ext cx="86" cy="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43" name="Rectangle 21">
              <a:extLst>
                <a:ext uri="{FF2B5EF4-FFF2-40B4-BE49-F238E27FC236}">
                  <a16:creationId xmlns:a16="http://schemas.microsoft.com/office/drawing/2014/main" id="{EAFBCF3A-842A-42D0-AF52-FA4CC74DF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2315"/>
              <a:ext cx="86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C7E97991-E35F-4EE0-BA2E-B62EA9DA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2585"/>
              <a:ext cx="21" cy="2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" y="30"/>
                </a:cxn>
                <a:cxn ang="0">
                  <a:pos x="6" y="36"/>
                </a:cxn>
                <a:cxn ang="0">
                  <a:pos x="13" y="41"/>
                </a:cxn>
                <a:cxn ang="0">
                  <a:pos x="21" y="42"/>
                </a:cxn>
                <a:cxn ang="0">
                  <a:pos x="29" y="41"/>
                </a:cxn>
                <a:cxn ang="0">
                  <a:pos x="36" y="36"/>
                </a:cxn>
                <a:cxn ang="0">
                  <a:pos x="40" y="30"/>
                </a:cxn>
                <a:cxn ang="0">
                  <a:pos x="41" y="21"/>
                </a:cxn>
                <a:cxn ang="0">
                  <a:pos x="40" y="13"/>
                </a:cxn>
                <a:cxn ang="0">
                  <a:pos x="36" y="7"/>
                </a:cxn>
                <a:cxn ang="0">
                  <a:pos x="29" y="2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6" y="7"/>
                </a:cxn>
                <a:cxn ang="0">
                  <a:pos x="1" y="13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41" h="42">
                  <a:moveTo>
                    <a:pt x="0" y="21"/>
                  </a:moveTo>
                  <a:lnTo>
                    <a:pt x="1" y="30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21" y="42"/>
                  </a:lnTo>
                  <a:lnTo>
                    <a:pt x="29" y="41"/>
                  </a:lnTo>
                  <a:lnTo>
                    <a:pt x="36" y="36"/>
                  </a:lnTo>
                  <a:lnTo>
                    <a:pt x="40" y="30"/>
                  </a:lnTo>
                  <a:lnTo>
                    <a:pt x="41" y="21"/>
                  </a:lnTo>
                  <a:lnTo>
                    <a:pt x="40" y="13"/>
                  </a:lnTo>
                  <a:lnTo>
                    <a:pt x="36" y="7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D129B44B-F129-47E8-BFF7-BD1DF94CE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2640"/>
              <a:ext cx="20" cy="2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9"/>
                </a:cxn>
                <a:cxn ang="0">
                  <a:pos x="6" y="36"/>
                </a:cxn>
                <a:cxn ang="0">
                  <a:pos x="13" y="41"/>
                </a:cxn>
                <a:cxn ang="0">
                  <a:pos x="21" y="42"/>
                </a:cxn>
                <a:cxn ang="0">
                  <a:pos x="29" y="41"/>
                </a:cxn>
                <a:cxn ang="0">
                  <a:pos x="36" y="36"/>
                </a:cxn>
                <a:cxn ang="0">
                  <a:pos x="41" y="29"/>
                </a:cxn>
                <a:cxn ang="0">
                  <a:pos x="42" y="21"/>
                </a:cxn>
                <a:cxn ang="0">
                  <a:pos x="41" y="13"/>
                </a:cxn>
                <a:cxn ang="0">
                  <a:pos x="36" y="6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6" y="6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42" h="42">
                  <a:moveTo>
                    <a:pt x="0" y="21"/>
                  </a:moveTo>
                  <a:lnTo>
                    <a:pt x="2" y="29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21" y="42"/>
                  </a:lnTo>
                  <a:lnTo>
                    <a:pt x="29" y="41"/>
                  </a:lnTo>
                  <a:lnTo>
                    <a:pt x="36" y="36"/>
                  </a:lnTo>
                  <a:lnTo>
                    <a:pt x="41" y="29"/>
                  </a:lnTo>
                  <a:lnTo>
                    <a:pt x="42" y="21"/>
                  </a:lnTo>
                  <a:lnTo>
                    <a:pt x="41" y="13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B9BE0A6C-09A1-4B91-87B7-6FBB2AAFB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2635"/>
              <a:ext cx="22" cy="2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9"/>
                </a:cxn>
                <a:cxn ang="0">
                  <a:pos x="7" y="36"/>
                </a:cxn>
                <a:cxn ang="0">
                  <a:pos x="14" y="40"/>
                </a:cxn>
                <a:cxn ang="0">
                  <a:pos x="22" y="41"/>
                </a:cxn>
                <a:cxn ang="0">
                  <a:pos x="30" y="40"/>
                </a:cxn>
                <a:cxn ang="0">
                  <a:pos x="37" y="36"/>
                </a:cxn>
                <a:cxn ang="0">
                  <a:pos x="41" y="29"/>
                </a:cxn>
                <a:cxn ang="0">
                  <a:pos x="43" y="21"/>
                </a:cxn>
                <a:cxn ang="0">
                  <a:pos x="41" y="12"/>
                </a:cxn>
                <a:cxn ang="0">
                  <a:pos x="37" y="6"/>
                </a:cxn>
                <a:cxn ang="0">
                  <a:pos x="30" y="1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7" y="6"/>
                </a:cxn>
                <a:cxn ang="0">
                  <a:pos x="2" y="12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43" h="41">
                  <a:moveTo>
                    <a:pt x="0" y="21"/>
                  </a:moveTo>
                  <a:lnTo>
                    <a:pt x="2" y="29"/>
                  </a:lnTo>
                  <a:lnTo>
                    <a:pt x="7" y="36"/>
                  </a:lnTo>
                  <a:lnTo>
                    <a:pt x="14" y="40"/>
                  </a:lnTo>
                  <a:lnTo>
                    <a:pt x="22" y="41"/>
                  </a:lnTo>
                  <a:lnTo>
                    <a:pt x="30" y="40"/>
                  </a:lnTo>
                  <a:lnTo>
                    <a:pt x="37" y="36"/>
                  </a:lnTo>
                  <a:lnTo>
                    <a:pt x="41" y="29"/>
                  </a:lnTo>
                  <a:lnTo>
                    <a:pt x="43" y="21"/>
                  </a:lnTo>
                  <a:lnTo>
                    <a:pt x="41" y="12"/>
                  </a:lnTo>
                  <a:lnTo>
                    <a:pt x="37" y="6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6"/>
                  </a:lnTo>
                  <a:lnTo>
                    <a:pt x="2" y="12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E35BFE43-DB37-478F-87BA-B0B4EB781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3" y="2574"/>
              <a:ext cx="21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" y="29"/>
                </a:cxn>
                <a:cxn ang="0">
                  <a:pos x="7" y="36"/>
                </a:cxn>
                <a:cxn ang="0">
                  <a:pos x="14" y="40"/>
                </a:cxn>
                <a:cxn ang="0">
                  <a:pos x="22" y="42"/>
                </a:cxn>
                <a:cxn ang="0">
                  <a:pos x="30" y="40"/>
                </a:cxn>
                <a:cxn ang="0">
                  <a:pos x="37" y="36"/>
                </a:cxn>
                <a:cxn ang="0">
                  <a:pos x="42" y="29"/>
                </a:cxn>
                <a:cxn ang="0">
                  <a:pos x="43" y="21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7" y="7"/>
                </a:cxn>
                <a:cxn ang="0">
                  <a:pos x="3" y="13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43" h="42">
                  <a:moveTo>
                    <a:pt x="0" y="21"/>
                  </a:moveTo>
                  <a:lnTo>
                    <a:pt x="3" y="29"/>
                  </a:lnTo>
                  <a:lnTo>
                    <a:pt x="7" y="36"/>
                  </a:lnTo>
                  <a:lnTo>
                    <a:pt x="14" y="40"/>
                  </a:lnTo>
                  <a:lnTo>
                    <a:pt x="22" y="42"/>
                  </a:lnTo>
                  <a:lnTo>
                    <a:pt x="30" y="40"/>
                  </a:lnTo>
                  <a:lnTo>
                    <a:pt x="37" y="36"/>
                  </a:lnTo>
                  <a:lnTo>
                    <a:pt x="42" y="29"/>
                  </a:lnTo>
                  <a:lnTo>
                    <a:pt x="43" y="21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3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EB4EC8B4-27D0-4F2B-A55E-2E4F56A2B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2580"/>
              <a:ext cx="21" cy="21"/>
            </a:xfrm>
            <a:custGeom>
              <a:avLst/>
              <a:gdLst/>
              <a:ahLst/>
              <a:cxnLst>
                <a:cxn ang="0">
                  <a:pos x="41" y="22"/>
                </a:cxn>
                <a:cxn ang="0">
                  <a:pos x="40" y="14"/>
                </a:cxn>
                <a:cxn ang="0">
                  <a:pos x="36" y="7"/>
                </a:cxn>
                <a:cxn ang="0">
                  <a:pos x="29" y="3"/>
                </a:cxn>
                <a:cxn ang="0">
                  <a:pos x="21" y="0"/>
                </a:cxn>
                <a:cxn ang="0">
                  <a:pos x="13" y="3"/>
                </a:cxn>
                <a:cxn ang="0">
                  <a:pos x="6" y="7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1" y="43"/>
                </a:cxn>
                <a:cxn ang="0">
                  <a:pos x="29" y="42"/>
                </a:cxn>
                <a:cxn ang="0">
                  <a:pos x="36" y="37"/>
                </a:cxn>
                <a:cxn ang="0">
                  <a:pos x="40" y="30"/>
                </a:cxn>
                <a:cxn ang="0">
                  <a:pos x="41" y="22"/>
                </a:cxn>
                <a:cxn ang="0">
                  <a:pos x="41" y="22"/>
                </a:cxn>
              </a:cxnLst>
              <a:rect l="0" t="0" r="r" b="b"/>
              <a:pathLst>
                <a:path w="41" h="43">
                  <a:moveTo>
                    <a:pt x="41" y="22"/>
                  </a:moveTo>
                  <a:lnTo>
                    <a:pt x="40" y="14"/>
                  </a:lnTo>
                  <a:lnTo>
                    <a:pt x="36" y="7"/>
                  </a:lnTo>
                  <a:lnTo>
                    <a:pt x="29" y="3"/>
                  </a:lnTo>
                  <a:lnTo>
                    <a:pt x="21" y="0"/>
                  </a:lnTo>
                  <a:lnTo>
                    <a:pt x="13" y="3"/>
                  </a:lnTo>
                  <a:lnTo>
                    <a:pt x="6" y="7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6" y="37"/>
                  </a:lnTo>
                  <a:lnTo>
                    <a:pt x="13" y="42"/>
                  </a:lnTo>
                  <a:lnTo>
                    <a:pt x="21" y="43"/>
                  </a:lnTo>
                  <a:lnTo>
                    <a:pt x="29" y="42"/>
                  </a:lnTo>
                  <a:lnTo>
                    <a:pt x="36" y="37"/>
                  </a:lnTo>
                  <a:lnTo>
                    <a:pt x="40" y="30"/>
                  </a:lnTo>
                  <a:lnTo>
                    <a:pt x="41" y="22"/>
                  </a:lnTo>
                  <a:lnTo>
                    <a:pt x="41" y="22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A8DDC5C1-D868-4687-955A-6E45429F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2635"/>
              <a:ext cx="21" cy="21"/>
            </a:xfrm>
            <a:custGeom>
              <a:avLst/>
              <a:gdLst/>
              <a:ahLst/>
              <a:cxnLst>
                <a:cxn ang="0">
                  <a:pos x="43" y="21"/>
                </a:cxn>
                <a:cxn ang="0">
                  <a:pos x="40" y="12"/>
                </a:cxn>
                <a:cxn ang="0">
                  <a:pos x="36" y="6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6" y="6"/>
                </a:cxn>
                <a:cxn ang="0">
                  <a:pos x="1" y="12"/>
                </a:cxn>
                <a:cxn ang="0">
                  <a:pos x="0" y="21"/>
                </a:cxn>
                <a:cxn ang="0">
                  <a:pos x="1" y="29"/>
                </a:cxn>
                <a:cxn ang="0">
                  <a:pos x="6" y="36"/>
                </a:cxn>
                <a:cxn ang="0">
                  <a:pos x="13" y="40"/>
                </a:cxn>
                <a:cxn ang="0">
                  <a:pos x="21" y="41"/>
                </a:cxn>
                <a:cxn ang="0">
                  <a:pos x="29" y="40"/>
                </a:cxn>
                <a:cxn ang="0">
                  <a:pos x="36" y="36"/>
                </a:cxn>
                <a:cxn ang="0">
                  <a:pos x="40" y="29"/>
                </a:cxn>
                <a:cxn ang="0">
                  <a:pos x="43" y="21"/>
                </a:cxn>
                <a:cxn ang="0">
                  <a:pos x="43" y="21"/>
                </a:cxn>
              </a:cxnLst>
              <a:rect l="0" t="0" r="r" b="b"/>
              <a:pathLst>
                <a:path w="43" h="41">
                  <a:moveTo>
                    <a:pt x="43" y="21"/>
                  </a:moveTo>
                  <a:lnTo>
                    <a:pt x="40" y="12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6" y="36"/>
                  </a:lnTo>
                  <a:lnTo>
                    <a:pt x="13" y="40"/>
                  </a:lnTo>
                  <a:lnTo>
                    <a:pt x="21" y="41"/>
                  </a:lnTo>
                  <a:lnTo>
                    <a:pt x="29" y="40"/>
                  </a:lnTo>
                  <a:lnTo>
                    <a:pt x="36" y="36"/>
                  </a:lnTo>
                  <a:lnTo>
                    <a:pt x="40" y="29"/>
                  </a:lnTo>
                  <a:lnTo>
                    <a:pt x="43" y="21"/>
                  </a:lnTo>
                  <a:lnTo>
                    <a:pt x="43" y="21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2FDB41B-6BF6-466D-B75A-413F3DE78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2580"/>
              <a:ext cx="21" cy="21"/>
            </a:xfrm>
            <a:custGeom>
              <a:avLst/>
              <a:gdLst/>
              <a:ahLst/>
              <a:cxnLst>
                <a:cxn ang="0">
                  <a:pos x="41" y="22"/>
                </a:cxn>
                <a:cxn ang="0">
                  <a:pos x="40" y="14"/>
                </a:cxn>
                <a:cxn ang="0">
                  <a:pos x="36" y="7"/>
                </a:cxn>
                <a:cxn ang="0">
                  <a:pos x="29" y="3"/>
                </a:cxn>
                <a:cxn ang="0">
                  <a:pos x="21" y="0"/>
                </a:cxn>
                <a:cxn ang="0">
                  <a:pos x="13" y="3"/>
                </a:cxn>
                <a:cxn ang="0">
                  <a:pos x="6" y="7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1" y="43"/>
                </a:cxn>
                <a:cxn ang="0">
                  <a:pos x="29" y="42"/>
                </a:cxn>
                <a:cxn ang="0">
                  <a:pos x="36" y="37"/>
                </a:cxn>
                <a:cxn ang="0">
                  <a:pos x="40" y="30"/>
                </a:cxn>
                <a:cxn ang="0">
                  <a:pos x="41" y="22"/>
                </a:cxn>
                <a:cxn ang="0">
                  <a:pos x="41" y="22"/>
                </a:cxn>
              </a:cxnLst>
              <a:rect l="0" t="0" r="r" b="b"/>
              <a:pathLst>
                <a:path w="41" h="43">
                  <a:moveTo>
                    <a:pt x="41" y="22"/>
                  </a:moveTo>
                  <a:lnTo>
                    <a:pt x="40" y="14"/>
                  </a:lnTo>
                  <a:lnTo>
                    <a:pt x="36" y="7"/>
                  </a:lnTo>
                  <a:lnTo>
                    <a:pt x="29" y="3"/>
                  </a:lnTo>
                  <a:lnTo>
                    <a:pt x="21" y="0"/>
                  </a:lnTo>
                  <a:lnTo>
                    <a:pt x="13" y="3"/>
                  </a:lnTo>
                  <a:lnTo>
                    <a:pt x="6" y="7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6" y="37"/>
                  </a:lnTo>
                  <a:lnTo>
                    <a:pt x="13" y="42"/>
                  </a:lnTo>
                  <a:lnTo>
                    <a:pt x="21" y="43"/>
                  </a:lnTo>
                  <a:lnTo>
                    <a:pt x="29" y="42"/>
                  </a:lnTo>
                  <a:lnTo>
                    <a:pt x="36" y="37"/>
                  </a:lnTo>
                  <a:lnTo>
                    <a:pt x="40" y="30"/>
                  </a:lnTo>
                  <a:lnTo>
                    <a:pt x="41" y="22"/>
                  </a:lnTo>
                  <a:lnTo>
                    <a:pt x="41" y="22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E7953B5B-7FB1-445C-A5DF-CD77D3F42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" y="2564"/>
              <a:ext cx="21" cy="21"/>
            </a:xfrm>
            <a:custGeom>
              <a:avLst/>
              <a:gdLst/>
              <a:ahLst/>
              <a:cxnLst>
                <a:cxn ang="0">
                  <a:pos x="43" y="21"/>
                </a:cxn>
                <a:cxn ang="0">
                  <a:pos x="41" y="13"/>
                </a:cxn>
                <a:cxn ang="0">
                  <a:pos x="36" y="6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6" y="6"/>
                </a:cxn>
                <a:cxn ang="0">
                  <a:pos x="1" y="13"/>
                </a:cxn>
                <a:cxn ang="0">
                  <a:pos x="0" y="21"/>
                </a:cxn>
                <a:cxn ang="0">
                  <a:pos x="1" y="29"/>
                </a:cxn>
                <a:cxn ang="0">
                  <a:pos x="6" y="36"/>
                </a:cxn>
                <a:cxn ang="0">
                  <a:pos x="13" y="40"/>
                </a:cxn>
                <a:cxn ang="0">
                  <a:pos x="21" y="42"/>
                </a:cxn>
                <a:cxn ang="0">
                  <a:pos x="29" y="40"/>
                </a:cxn>
                <a:cxn ang="0">
                  <a:pos x="36" y="36"/>
                </a:cxn>
                <a:cxn ang="0">
                  <a:pos x="41" y="29"/>
                </a:cxn>
                <a:cxn ang="0">
                  <a:pos x="43" y="21"/>
                </a:cxn>
                <a:cxn ang="0">
                  <a:pos x="43" y="21"/>
                </a:cxn>
              </a:cxnLst>
              <a:rect l="0" t="0" r="r" b="b"/>
              <a:pathLst>
                <a:path w="43" h="42">
                  <a:moveTo>
                    <a:pt x="43" y="21"/>
                  </a:moveTo>
                  <a:lnTo>
                    <a:pt x="41" y="13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6" y="36"/>
                  </a:lnTo>
                  <a:lnTo>
                    <a:pt x="13" y="40"/>
                  </a:lnTo>
                  <a:lnTo>
                    <a:pt x="21" y="42"/>
                  </a:lnTo>
                  <a:lnTo>
                    <a:pt x="29" y="40"/>
                  </a:lnTo>
                  <a:lnTo>
                    <a:pt x="36" y="36"/>
                  </a:lnTo>
                  <a:lnTo>
                    <a:pt x="41" y="29"/>
                  </a:lnTo>
                  <a:lnTo>
                    <a:pt x="43" y="21"/>
                  </a:lnTo>
                  <a:lnTo>
                    <a:pt x="43" y="21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236726C2-B170-466E-95AE-EE16874DD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2614"/>
              <a:ext cx="21" cy="21"/>
            </a:xfrm>
            <a:custGeom>
              <a:avLst/>
              <a:gdLst/>
              <a:ahLst/>
              <a:cxnLst>
                <a:cxn ang="0">
                  <a:pos x="42" y="21"/>
                </a:cxn>
                <a:cxn ang="0">
                  <a:pos x="40" y="13"/>
                </a:cxn>
                <a:cxn ang="0">
                  <a:pos x="36" y="6"/>
                </a:cxn>
                <a:cxn ang="0">
                  <a:pos x="29" y="2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3"/>
                </a:cxn>
                <a:cxn ang="0">
                  <a:pos x="0" y="21"/>
                </a:cxn>
                <a:cxn ang="0">
                  <a:pos x="1" y="29"/>
                </a:cxn>
                <a:cxn ang="0">
                  <a:pos x="6" y="36"/>
                </a:cxn>
                <a:cxn ang="0">
                  <a:pos x="13" y="41"/>
                </a:cxn>
                <a:cxn ang="0">
                  <a:pos x="21" y="42"/>
                </a:cxn>
                <a:cxn ang="0">
                  <a:pos x="29" y="41"/>
                </a:cxn>
                <a:cxn ang="0">
                  <a:pos x="36" y="36"/>
                </a:cxn>
                <a:cxn ang="0">
                  <a:pos x="40" y="29"/>
                </a:cxn>
                <a:cxn ang="0">
                  <a:pos x="42" y="21"/>
                </a:cxn>
                <a:cxn ang="0">
                  <a:pos x="42" y="21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lnTo>
                    <a:pt x="40" y="13"/>
                  </a:lnTo>
                  <a:lnTo>
                    <a:pt x="36" y="6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21" y="42"/>
                  </a:lnTo>
                  <a:lnTo>
                    <a:pt x="29" y="41"/>
                  </a:lnTo>
                  <a:lnTo>
                    <a:pt x="36" y="36"/>
                  </a:lnTo>
                  <a:lnTo>
                    <a:pt x="40" y="29"/>
                  </a:lnTo>
                  <a:lnTo>
                    <a:pt x="42" y="21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623322"/>
      </p:ext>
    </p:extLst>
  </p:cSld>
  <p:clrMapOvr>
    <a:masterClrMapping/>
  </p:clrMapOvr>
  <p:transition spd="med"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DED35A3-BD29-4297-87E8-7439497F8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93704" y="740492"/>
            <a:ext cx="7521575" cy="70167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br>
              <a:rPr lang="en-US" altLang="en-US" sz="4300" cap="none" dirty="0">
                <a:solidFill>
                  <a:schemeClr val="folHlink"/>
                </a:solidFill>
              </a:rPr>
            </a:br>
            <a:r>
              <a:rPr lang="en-US" altLang="en-US" sz="4000" cap="none" dirty="0">
                <a:solidFill>
                  <a:schemeClr val="accent2"/>
                </a:solidFill>
              </a:rPr>
              <a:t>Construction</a:t>
            </a:r>
            <a:br>
              <a:rPr lang="en-US" altLang="en-US" sz="4300" cap="none" dirty="0">
                <a:solidFill>
                  <a:schemeClr val="folHlink"/>
                </a:solidFill>
              </a:rPr>
            </a:br>
            <a:endParaRPr lang="en-US" altLang="en-US" sz="4300" cap="none" dirty="0">
              <a:solidFill>
                <a:schemeClr val="folHlink"/>
              </a:solidFill>
            </a:endParaRPr>
          </a:p>
        </p:txBody>
      </p:sp>
      <p:sp>
        <p:nvSpPr>
          <p:cNvPr id="21506" name="Content Placeholder 55">
            <a:extLst>
              <a:ext uri="{FF2B5EF4-FFF2-40B4-BE49-F238E27FC236}">
                <a16:creationId xmlns:a16="http://schemas.microsoft.com/office/drawing/2014/main" id="{9FD0D482-6924-4020-864C-C772E6350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One of goals of my office is to make your schools look and work better</a:t>
            </a:r>
          </a:p>
          <a:p>
            <a:pPr eaLnBrk="1" hangingPunct="1"/>
            <a:r>
              <a:rPr lang="en-US" altLang="en-US" dirty="0"/>
              <a:t>Please let me know your thoughts (especially at budget time)</a:t>
            </a:r>
          </a:p>
          <a:p>
            <a:pPr eaLnBrk="1" hangingPunct="1"/>
            <a:r>
              <a:rPr lang="en-US" altLang="en-US" dirty="0"/>
              <a:t>Items on my radar</a:t>
            </a:r>
          </a:p>
          <a:p>
            <a:pPr lvl="1"/>
            <a:r>
              <a:rPr lang="en-US" altLang="en-US" dirty="0"/>
              <a:t>Upgrade Science Rooms</a:t>
            </a:r>
          </a:p>
          <a:p>
            <a:pPr lvl="1"/>
            <a:r>
              <a:rPr lang="en-US" altLang="en-US" dirty="0"/>
              <a:t>Continue ceiling tile / light replacement</a:t>
            </a:r>
          </a:p>
          <a:p>
            <a:pPr lvl="1"/>
            <a:r>
              <a:rPr lang="en-US" altLang="en-US" dirty="0"/>
              <a:t>HVAC work</a:t>
            </a:r>
          </a:p>
          <a:p>
            <a:pPr lvl="1"/>
            <a:r>
              <a:rPr lang="en-US" altLang="en-US" dirty="0"/>
              <a:t>Floor work</a:t>
            </a:r>
          </a:p>
          <a:p>
            <a:pPr lvl="1"/>
            <a:r>
              <a:rPr lang="en-US" altLang="en-US" dirty="0"/>
              <a:t>Roof repairs</a:t>
            </a:r>
          </a:p>
          <a:p>
            <a:pPr lvl="1"/>
            <a:r>
              <a:rPr lang="en-US" altLang="en-US" dirty="0"/>
              <a:t>Playgrounds for rest of </a:t>
            </a:r>
            <a:r>
              <a:rPr lang="en-US" altLang="en-US" dirty="0" err="1"/>
              <a:t>elementaries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grpSp>
        <p:nvGrpSpPr>
          <p:cNvPr id="21507" name="Group 9">
            <a:extLst>
              <a:ext uri="{FF2B5EF4-FFF2-40B4-BE49-F238E27FC236}">
                <a16:creationId xmlns:a16="http://schemas.microsoft.com/office/drawing/2014/main" id="{A9814779-0213-45E1-93B9-D6CA556F85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15000" y="1905000"/>
            <a:ext cx="3192463" cy="3429000"/>
            <a:chOff x="2592" y="1680"/>
            <a:chExt cx="1052" cy="1130"/>
          </a:xfrm>
        </p:grpSpPr>
        <p:sp>
          <p:nvSpPr>
            <p:cNvPr id="31" name="AutoShape 8">
              <a:extLst>
                <a:ext uri="{FF2B5EF4-FFF2-40B4-BE49-F238E27FC236}">
                  <a16:creationId xmlns:a16="http://schemas.microsoft.com/office/drawing/2014/main" id="{9F0DB061-D578-4B03-BC42-1033FE38944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92" y="1680"/>
              <a:ext cx="1052" cy="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17AC147E-BB56-46F0-B9B5-04184DADB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1680"/>
              <a:ext cx="508" cy="1085"/>
            </a:xfrm>
            <a:prstGeom prst="rect">
              <a:avLst/>
            </a:prstGeom>
            <a:solidFill>
              <a:srgbClr val="FFC4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2C13E90D-5287-490C-B610-F176106F3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747"/>
              <a:ext cx="822" cy="792"/>
            </a:xfrm>
            <a:custGeom>
              <a:avLst/>
              <a:gdLst/>
              <a:ahLst/>
              <a:cxnLst>
                <a:cxn ang="0">
                  <a:pos x="1097" y="735"/>
                </a:cxn>
                <a:cxn ang="0">
                  <a:pos x="1033" y="642"/>
                </a:cxn>
                <a:cxn ang="0">
                  <a:pos x="1209" y="569"/>
                </a:cxn>
                <a:cxn ang="0">
                  <a:pos x="1376" y="534"/>
                </a:cxn>
                <a:cxn ang="0">
                  <a:pos x="1434" y="576"/>
                </a:cxn>
                <a:cxn ang="0">
                  <a:pos x="1627" y="544"/>
                </a:cxn>
                <a:cxn ang="0">
                  <a:pos x="1537" y="386"/>
                </a:cxn>
                <a:cxn ang="0">
                  <a:pos x="1456" y="291"/>
                </a:cxn>
                <a:cxn ang="0">
                  <a:pos x="1387" y="247"/>
                </a:cxn>
                <a:cxn ang="0">
                  <a:pos x="1302" y="231"/>
                </a:cxn>
                <a:cxn ang="0">
                  <a:pos x="1235" y="242"/>
                </a:cxn>
                <a:cxn ang="0">
                  <a:pos x="1171" y="292"/>
                </a:cxn>
                <a:cxn ang="0">
                  <a:pos x="1149" y="405"/>
                </a:cxn>
                <a:cxn ang="0">
                  <a:pos x="1190" y="516"/>
                </a:cxn>
                <a:cxn ang="0">
                  <a:pos x="1162" y="520"/>
                </a:cxn>
                <a:cxn ang="0">
                  <a:pos x="1114" y="357"/>
                </a:cxn>
                <a:cxn ang="0">
                  <a:pos x="1136" y="286"/>
                </a:cxn>
                <a:cxn ang="0">
                  <a:pos x="1082" y="306"/>
                </a:cxn>
                <a:cxn ang="0">
                  <a:pos x="1001" y="296"/>
                </a:cxn>
                <a:cxn ang="0">
                  <a:pos x="891" y="78"/>
                </a:cxn>
                <a:cxn ang="0">
                  <a:pos x="840" y="15"/>
                </a:cxn>
                <a:cxn ang="0">
                  <a:pos x="734" y="9"/>
                </a:cxn>
                <a:cxn ang="0">
                  <a:pos x="672" y="85"/>
                </a:cxn>
                <a:cxn ang="0">
                  <a:pos x="658" y="280"/>
                </a:cxn>
                <a:cxn ang="0">
                  <a:pos x="524" y="308"/>
                </a:cxn>
                <a:cxn ang="0">
                  <a:pos x="445" y="288"/>
                </a:cxn>
                <a:cxn ang="0">
                  <a:pos x="459" y="396"/>
                </a:cxn>
                <a:cxn ang="0">
                  <a:pos x="434" y="495"/>
                </a:cxn>
                <a:cxn ang="0">
                  <a:pos x="423" y="447"/>
                </a:cxn>
                <a:cxn ang="0">
                  <a:pos x="411" y="308"/>
                </a:cxn>
                <a:cxn ang="0">
                  <a:pos x="376" y="268"/>
                </a:cxn>
                <a:cxn ang="0">
                  <a:pos x="291" y="247"/>
                </a:cxn>
                <a:cxn ang="0">
                  <a:pos x="171" y="304"/>
                </a:cxn>
                <a:cxn ang="0">
                  <a:pos x="13" y="553"/>
                </a:cxn>
                <a:cxn ang="0">
                  <a:pos x="33" y="732"/>
                </a:cxn>
                <a:cxn ang="0">
                  <a:pos x="144" y="805"/>
                </a:cxn>
                <a:cxn ang="0">
                  <a:pos x="256" y="831"/>
                </a:cxn>
                <a:cxn ang="0">
                  <a:pos x="408" y="798"/>
                </a:cxn>
                <a:cxn ang="0">
                  <a:pos x="510" y="852"/>
                </a:cxn>
                <a:cxn ang="0">
                  <a:pos x="464" y="902"/>
                </a:cxn>
                <a:cxn ang="0">
                  <a:pos x="268" y="1094"/>
                </a:cxn>
                <a:cxn ang="0">
                  <a:pos x="107" y="1490"/>
                </a:cxn>
                <a:cxn ang="0">
                  <a:pos x="323" y="1474"/>
                </a:cxn>
                <a:cxn ang="0">
                  <a:pos x="536" y="1281"/>
                </a:cxn>
                <a:cxn ang="0">
                  <a:pos x="806" y="1176"/>
                </a:cxn>
                <a:cxn ang="0">
                  <a:pos x="1500" y="1423"/>
                </a:cxn>
                <a:cxn ang="0">
                  <a:pos x="1362" y="1139"/>
                </a:cxn>
                <a:cxn ang="0">
                  <a:pos x="1107" y="884"/>
                </a:cxn>
                <a:cxn ang="0">
                  <a:pos x="1177" y="813"/>
                </a:cxn>
                <a:cxn ang="0">
                  <a:pos x="1314" y="827"/>
                </a:cxn>
                <a:cxn ang="0">
                  <a:pos x="1453" y="822"/>
                </a:cxn>
                <a:cxn ang="0">
                  <a:pos x="1536" y="791"/>
                </a:cxn>
                <a:cxn ang="0">
                  <a:pos x="1642" y="656"/>
                </a:cxn>
              </a:cxnLst>
              <a:rect l="0" t="0" r="r" b="b"/>
              <a:pathLst>
                <a:path w="1643" h="1583">
                  <a:moveTo>
                    <a:pt x="1451" y="602"/>
                  </a:moveTo>
                  <a:lnTo>
                    <a:pt x="1463" y="646"/>
                  </a:lnTo>
                  <a:lnTo>
                    <a:pt x="1468" y="686"/>
                  </a:lnTo>
                  <a:lnTo>
                    <a:pt x="1468" y="717"/>
                  </a:lnTo>
                  <a:lnTo>
                    <a:pt x="1468" y="729"/>
                  </a:lnTo>
                  <a:lnTo>
                    <a:pt x="1097" y="735"/>
                  </a:lnTo>
                  <a:lnTo>
                    <a:pt x="1050" y="808"/>
                  </a:lnTo>
                  <a:lnTo>
                    <a:pt x="924" y="791"/>
                  </a:lnTo>
                  <a:lnTo>
                    <a:pt x="993" y="663"/>
                  </a:lnTo>
                  <a:lnTo>
                    <a:pt x="1000" y="658"/>
                  </a:lnTo>
                  <a:lnTo>
                    <a:pt x="1014" y="652"/>
                  </a:lnTo>
                  <a:lnTo>
                    <a:pt x="1033" y="642"/>
                  </a:lnTo>
                  <a:lnTo>
                    <a:pt x="1056" y="632"/>
                  </a:lnTo>
                  <a:lnTo>
                    <a:pt x="1082" y="619"/>
                  </a:lnTo>
                  <a:lnTo>
                    <a:pt x="1111" y="607"/>
                  </a:lnTo>
                  <a:lnTo>
                    <a:pt x="1143" y="594"/>
                  </a:lnTo>
                  <a:lnTo>
                    <a:pt x="1175" y="581"/>
                  </a:lnTo>
                  <a:lnTo>
                    <a:pt x="1209" y="569"/>
                  </a:lnTo>
                  <a:lnTo>
                    <a:pt x="1242" y="557"/>
                  </a:lnTo>
                  <a:lnTo>
                    <a:pt x="1274" y="548"/>
                  </a:lnTo>
                  <a:lnTo>
                    <a:pt x="1304" y="540"/>
                  </a:lnTo>
                  <a:lnTo>
                    <a:pt x="1332" y="535"/>
                  </a:lnTo>
                  <a:lnTo>
                    <a:pt x="1356" y="533"/>
                  </a:lnTo>
                  <a:lnTo>
                    <a:pt x="1376" y="534"/>
                  </a:lnTo>
                  <a:lnTo>
                    <a:pt x="1391" y="539"/>
                  </a:lnTo>
                  <a:lnTo>
                    <a:pt x="1401" y="546"/>
                  </a:lnTo>
                  <a:lnTo>
                    <a:pt x="1411" y="553"/>
                  </a:lnTo>
                  <a:lnTo>
                    <a:pt x="1420" y="559"/>
                  </a:lnTo>
                  <a:lnTo>
                    <a:pt x="1428" y="567"/>
                  </a:lnTo>
                  <a:lnTo>
                    <a:pt x="1434" y="576"/>
                  </a:lnTo>
                  <a:lnTo>
                    <a:pt x="1440" y="585"/>
                  </a:lnTo>
                  <a:lnTo>
                    <a:pt x="1446" y="593"/>
                  </a:lnTo>
                  <a:lnTo>
                    <a:pt x="1451" y="602"/>
                  </a:lnTo>
                  <a:lnTo>
                    <a:pt x="1642" y="602"/>
                  </a:lnTo>
                  <a:lnTo>
                    <a:pt x="1636" y="573"/>
                  </a:lnTo>
                  <a:lnTo>
                    <a:pt x="1627" y="544"/>
                  </a:lnTo>
                  <a:lnTo>
                    <a:pt x="1615" y="517"/>
                  </a:lnTo>
                  <a:lnTo>
                    <a:pt x="1601" y="488"/>
                  </a:lnTo>
                  <a:lnTo>
                    <a:pt x="1587" y="462"/>
                  </a:lnTo>
                  <a:lnTo>
                    <a:pt x="1570" y="435"/>
                  </a:lnTo>
                  <a:lnTo>
                    <a:pt x="1553" y="410"/>
                  </a:lnTo>
                  <a:lnTo>
                    <a:pt x="1537" y="386"/>
                  </a:lnTo>
                  <a:lnTo>
                    <a:pt x="1520" y="364"/>
                  </a:lnTo>
                  <a:lnTo>
                    <a:pt x="1504" y="344"/>
                  </a:lnTo>
                  <a:lnTo>
                    <a:pt x="1490" y="327"/>
                  </a:lnTo>
                  <a:lnTo>
                    <a:pt x="1476" y="312"/>
                  </a:lnTo>
                  <a:lnTo>
                    <a:pt x="1466" y="299"/>
                  </a:lnTo>
                  <a:lnTo>
                    <a:pt x="1456" y="291"/>
                  </a:lnTo>
                  <a:lnTo>
                    <a:pt x="1452" y="285"/>
                  </a:lnTo>
                  <a:lnTo>
                    <a:pt x="1449" y="283"/>
                  </a:lnTo>
                  <a:lnTo>
                    <a:pt x="1433" y="271"/>
                  </a:lnTo>
                  <a:lnTo>
                    <a:pt x="1417" y="262"/>
                  </a:lnTo>
                  <a:lnTo>
                    <a:pt x="1402" y="254"/>
                  </a:lnTo>
                  <a:lnTo>
                    <a:pt x="1387" y="247"/>
                  </a:lnTo>
                  <a:lnTo>
                    <a:pt x="1372" y="243"/>
                  </a:lnTo>
                  <a:lnTo>
                    <a:pt x="1357" y="238"/>
                  </a:lnTo>
                  <a:lnTo>
                    <a:pt x="1342" y="235"/>
                  </a:lnTo>
                  <a:lnTo>
                    <a:pt x="1329" y="232"/>
                  </a:lnTo>
                  <a:lnTo>
                    <a:pt x="1315" y="231"/>
                  </a:lnTo>
                  <a:lnTo>
                    <a:pt x="1302" y="231"/>
                  </a:lnTo>
                  <a:lnTo>
                    <a:pt x="1289" y="232"/>
                  </a:lnTo>
                  <a:lnTo>
                    <a:pt x="1277" y="232"/>
                  </a:lnTo>
                  <a:lnTo>
                    <a:pt x="1265" y="235"/>
                  </a:lnTo>
                  <a:lnTo>
                    <a:pt x="1255" y="237"/>
                  </a:lnTo>
                  <a:lnTo>
                    <a:pt x="1244" y="239"/>
                  </a:lnTo>
                  <a:lnTo>
                    <a:pt x="1235" y="242"/>
                  </a:lnTo>
                  <a:lnTo>
                    <a:pt x="1226" y="246"/>
                  </a:lnTo>
                  <a:lnTo>
                    <a:pt x="1216" y="252"/>
                  </a:lnTo>
                  <a:lnTo>
                    <a:pt x="1204" y="260"/>
                  </a:lnTo>
                  <a:lnTo>
                    <a:pt x="1193" y="269"/>
                  </a:lnTo>
                  <a:lnTo>
                    <a:pt x="1181" y="280"/>
                  </a:lnTo>
                  <a:lnTo>
                    <a:pt x="1171" y="292"/>
                  </a:lnTo>
                  <a:lnTo>
                    <a:pt x="1162" y="306"/>
                  </a:lnTo>
                  <a:lnTo>
                    <a:pt x="1153" y="322"/>
                  </a:lnTo>
                  <a:lnTo>
                    <a:pt x="1148" y="342"/>
                  </a:lnTo>
                  <a:lnTo>
                    <a:pt x="1145" y="361"/>
                  </a:lnTo>
                  <a:lnTo>
                    <a:pt x="1145" y="383"/>
                  </a:lnTo>
                  <a:lnTo>
                    <a:pt x="1149" y="405"/>
                  </a:lnTo>
                  <a:lnTo>
                    <a:pt x="1153" y="428"/>
                  </a:lnTo>
                  <a:lnTo>
                    <a:pt x="1163" y="452"/>
                  </a:lnTo>
                  <a:lnTo>
                    <a:pt x="1174" y="478"/>
                  </a:lnTo>
                  <a:lnTo>
                    <a:pt x="1188" y="504"/>
                  </a:lnTo>
                  <a:lnTo>
                    <a:pt x="1190" y="510"/>
                  </a:lnTo>
                  <a:lnTo>
                    <a:pt x="1190" y="516"/>
                  </a:lnTo>
                  <a:lnTo>
                    <a:pt x="1187" y="521"/>
                  </a:lnTo>
                  <a:lnTo>
                    <a:pt x="1182" y="525"/>
                  </a:lnTo>
                  <a:lnTo>
                    <a:pt x="1177" y="527"/>
                  </a:lnTo>
                  <a:lnTo>
                    <a:pt x="1171" y="527"/>
                  </a:lnTo>
                  <a:lnTo>
                    <a:pt x="1166" y="525"/>
                  </a:lnTo>
                  <a:lnTo>
                    <a:pt x="1162" y="520"/>
                  </a:lnTo>
                  <a:lnTo>
                    <a:pt x="1145" y="490"/>
                  </a:lnTo>
                  <a:lnTo>
                    <a:pt x="1133" y="462"/>
                  </a:lnTo>
                  <a:lnTo>
                    <a:pt x="1124" y="434"/>
                  </a:lnTo>
                  <a:lnTo>
                    <a:pt x="1117" y="407"/>
                  </a:lnTo>
                  <a:lnTo>
                    <a:pt x="1114" y="382"/>
                  </a:lnTo>
                  <a:lnTo>
                    <a:pt x="1114" y="357"/>
                  </a:lnTo>
                  <a:lnTo>
                    <a:pt x="1118" y="334"/>
                  </a:lnTo>
                  <a:lnTo>
                    <a:pt x="1125" y="311"/>
                  </a:lnTo>
                  <a:lnTo>
                    <a:pt x="1127" y="305"/>
                  </a:lnTo>
                  <a:lnTo>
                    <a:pt x="1130" y="298"/>
                  </a:lnTo>
                  <a:lnTo>
                    <a:pt x="1133" y="292"/>
                  </a:lnTo>
                  <a:lnTo>
                    <a:pt x="1136" y="286"/>
                  </a:lnTo>
                  <a:lnTo>
                    <a:pt x="1127" y="291"/>
                  </a:lnTo>
                  <a:lnTo>
                    <a:pt x="1118" y="296"/>
                  </a:lnTo>
                  <a:lnTo>
                    <a:pt x="1110" y="299"/>
                  </a:lnTo>
                  <a:lnTo>
                    <a:pt x="1101" y="303"/>
                  </a:lnTo>
                  <a:lnTo>
                    <a:pt x="1091" y="305"/>
                  </a:lnTo>
                  <a:lnTo>
                    <a:pt x="1082" y="306"/>
                  </a:lnTo>
                  <a:lnTo>
                    <a:pt x="1072" y="306"/>
                  </a:lnTo>
                  <a:lnTo>
                    <a:pt x="1060" y="306"/>
                  </a:lnTo>
                  <a:lnTo>
                    <a:pt x="1048" y="305"/>
                  </a:lnTo>
                  <a:lnTo>
                    <a:pt x="1034" y="304"/>
                  </a:lnTo>
                  <a:lnTo>
                    <a:pt x="1019" y="300"/>
                  </a:lnTo>
                  <a:lnTo>
                    <a:pt x="1001" y="296"/>
                  </a:lnTo>
                  <a:lnTo>
                    <a:pt x="982" y="291"/>
                  </a:lnTo>
                  <a:lnTo>
                    <a:pt x="960" y="284"/>
                  </a:lnTo>
                  <a:lnTo>
                    <a:pt x="937" y="276"/>
                  </a:lnTo>
                  <a:lnTo>
                    <a:pt x="911" y="267"/>
                  </a:lnTo>
                  <a:lnTo>
                    <a:pt x="897" y="123"/>
                  </a:lnTo>
                  <a:lnTo>
                    <a:pt x="891" y="78"/>
                  </a:lnTo>
                  <a:lnTo>
                    <a:pt x="889" y="79"/>
                  </a:lnTo>
                  <a:lnTo>
                    <a:pt x="883" y="64"/>
                  </a:lnTo>
                  <a:lnTo>
                    <a:pt x="876" y="50"/>
                  </a:lnTo>
                  <a:lnTo>
                    <a:pt x="866" y="36"/>
                  </a:lnTo>
                  <a:lnTo>
                    <a:pt x="854" y="25"/>
                  </a:lnTo>
                  <a:lnTo>
                    <a:pt x="840" y="15"/>
                  </a:lnTo>
                  <a:lnTo>
                    <a:pt x="824" y="7"/>
                  </a:lnTo>
                  <a:lnTo>
                    <a:pt x="808" y="2"/>
                  </a:lnTo>
                  <a:lnTo>
                    <a:pt x="790" y="0"/>
                  </a:lnTo>
                  <a:lnTo>
                    <a:pt x="770" y="1"/>
                  </a:lnTo>
                  <a:lnTo>
                    <a:pt x="752" y="4"/>
                  </a:lnTo>
                  <a:lnTo>
                    <a:pt x="734" y="9"/>
                  </a:lnTo>
                  <a:lnTo>
                    <a:pt x="718" y="18"/>
                  </a:lnTo>
                  <a:lnTo>
                    <a:pt x="704" y="30"/>
                  </a:lnTo>
                  <a:lnTo>
                    <a:pt x="692" y="43"/>
                  </a:lnTo>
                  <a:lnTo>
                    <a:pt x="681" y="62"/>
                  </a:lnTo>
                  <a:lnTo>
                    <a:pt x="673" y="85"/>
                  </a:lnTo>
                  <a:lnTo>
                    <a:pt x="672" y="85"/>
                  </a:lnTo>
                  <a:lnTo>
                    <a:pt x="594" y="124"/>
                  </a:lnTo>
                  <a:lnTo>
                    <a:pt x="687" y="126"/>
                  </a:lnTo>
                  <a:lnTo>
                    <a:pt x="673" y="269"/>
                  </a:lnTo>
                  <a:lnTo>
                    <a:pt x="672" y="270"/>
                  </a:lnTo>
                  <a:lnTo>
                    <a:pt x="666" y="274"/>
                  </a:lnTo>
                  <a:lnTo>
                    <a:pt x="658" y="280"/>
                  </a:lnTo>
                  <a:lnTo>
                    <a:pt x="644" y="285"/>
                  </a:lnTo>
                  <a:lnTo>
                    <a:pt x="626" y="292"/>
                  </a:lnTo>
                  <a:lnTo>
                    <a:pt x="602" y="299"/>
                  </a:lnTo>
                  <a:lnTo>
                    <a:pt x="572" y="305"/>
                  </a:lnTo>
                  <a:lnTo>
                    <a:pt x="535" y="308"/>
                  </a:lnTo>
                  <a:lnTo>
                    <a:pt x="524" y="308"/>
                  </a:lnTo>
                  <a:lnTo>
                    <a:pt x="512" y="307"/>
                  </a:lnTo>
                  <a:lnTo>
                    <a:pt x="499" y="305"/>
                  </a:lnTo>
                  <a:lnTo>
                    <a:pt x="487" y="301"/>
                  </a:lnTo>
                  <a:lnTo>
                    <a:pt x="473" y="298"/>
                  </a:lnTo>
                  <a:lnTo>
                    <a:pt x="459" y="292"/>
                  </a:lnTo>
                  <a:lnTo>
                    <a:pt x="445" y="288"/>
                  </a:lnTo>
                  <a:lnTo>
                    <a:pt x="431" y="282"/>
                  </a:lnTo>
                  <a:lnTo>
                    <a:pt x="442" y="301"/>
                  </a:lnTo>
                  <a:lnTo>
                    <a:pt x="450" y="322"/>
                  </a:lnTo>
                  <a:lnTo>
                    <a:pt x="456" y="345"/>
                  </a:lnTo>
                  <a:lnTo>
                    <a:pt x="459" y="369"/>
                  </a:lnTo>
                  <a:lnTo>
                    <a:pt x="459" y="396"/>
                  </a:lnTo>
                  <a:lnTo>
                    <a:pt x="458" y="424"/>
                  </a:lnTo>
                  <a:lnTo>
                    <a:pt x="453" y="452"/>
                  </a:lnTo>
                  <a:lnTo>
                    <a:pt x="446" y="483"/>
                  </a:lnTo>
                  <a:lnTo>
                    <a:pt x="444" y="489"/>
                  </a:lnTo>
                  <a:lnTo>
                    <a:pt x="439" y="493"/>
                  </a:lnTo>
                  <a:lnTo>
                    <a:pt x="434" y="495"/>
                  </a:lnTo>
                  <a:lnTo>
                    <a:pt x="427" y="495"/>
                  </a:lnTo>
                  <a:lnTo>
                    <a:pt x="421" y="491"/>
                  </a:lnTo>
                  <a:lnTo>
                    <a:pt x="418" y="487"/>
                  </a:lnTo>
                  <a:lnTo>
                    <a:pt x="416" y="481"/>
                  </a:lnTo>
                  <a:lnTo>
                    <a:pt x="416" y="475"/>
                  </a:lnTo>
                  <a:lnTo>
                    <a:pt x="423" y="447"/>
                  </a:lnTo>
                  <a:lnTo>
                    <a:pt x="427" y="419"/>
                  </a:lnTo>
                  <a:lnTo>
                    <a:pt x="429" y="394"/>
                  </a:lnTo>
                  <a:lnTo>
                    <a:pt x="428" y="369"/>
                  </a:lnTo>
                  <a:lnTo>
                    <a:pt x="425" y="347"/>
                  </a:lnTo>
                  <a:lnTo>
                    <a:pt x="419" y="327"/>
                  </a:lnTo>
                  <a:lnTo>
                    <a:pt x="411" y="308"/>
                  </a:lnTo>
                  <a:lnTo>
                    <a:pt x="400" y="292"/>
                  </a:lnTo>
                  <a:lnTo>
                    <a:pt x="396" y="286"/>
                  </a:lnTo>
                  <a:lnTo>
                    <a:pt x="391" y="282"/>
                  </a:lnTo>
                  <a:lnTo>
                    <a:pt x="387" y="277"/>
                  </a:lnTo>
                  <a:lnTo>
                    <a:pt x="382" y="273"/>
                  </a:lnTo>
                  <a:lnTo>
                    <a:pt x="376" y="268"/>
                  </a:lnTo>
                  <a:lnTo>
                    <a:pt x="372" y="265"/>
                  </a:lnTo>
                  <a:lnTo>
                    <a:pt x="366" y="261"/>
                  </a:lnTo>
                  <a:lnTo>
                    <a:pt x="360" y="258"/>
                  </a:lnTo>
                  <a:lnTo>
                    <a:pt x="337" y="252"/>
                  </a:lnTo>
                  <a:lnTo>
                    <a:pt x="314" y="248"/>
                  </a:lnTo>
                  <a:lnTo>
                    <a:pt x="291" y="247"/>
                  </a:lnTo>
                  <a:lnTo>
                    <a:pt x="268" y="248"/>
                  </a:lnTo>
                  <a:lnTo>
                    <a:pt x="245" y="254"/>
                  </a:lnTo>
                  <a:lnTo>
                    <a:pt x="222" y="263"/>
                  </a:lnTo>
                  <a:lnTo>
                    <a:pt x="200" y="277"/>
                  </a:lnTo>
                  <a:lnTo>
                    <a:pt x="178" y="297"/>
                  </a:lnTo>
                  <a:lnTo>
                    <a:pt x="171" y="304"/>
                  </a:lnTo>
                  <a:lnTo>
                    <a:pt x="153" y="324"/>
                  </a:lnTo>
                  <a:lnTo>
                    <a:pt x="126" y="357"/>
                  </a:lnTo>
                  <a:lnTo>
                    <a:pt x="96" y="397"/>
                  </a:lnTo>
                  <a:lnTo>
                    <a:pt x="64" y="444"/>
                  </a:lnTo>
                  <a:lnTo>
                    <a:pt x="35" y="497"/>
                  </a:lnTo>
                  <a:lnTo>
                    <a:pt x="13" y="553"/>
                  </a:lnTo>
                  <a:lnTo>
                    <a:pt x="1" y="608"/>
                  </a:lnTo>
                  <a:lnTo>
                    <a:pt x="0" y="634"/>
                  </a:lnTo>
                  <a:lnTo>
                    <a:pt x="1" y="661"/>
                  </a:lnTo>
                  <a:lnTo>
                    <a:pt x="8" y="686"/>
                  </a:lnTo>
                  <a:lnTo>
                    <a:pt x="18" y="709"/>
                  </a:lnTo>
                  <a:lnTo>
                    <a:pt x="33" y="732"/>
                  </a:lnTo>
                  <a:lnTo>
                    <a:pt x="54" y="754"/>
                  </a:lnTo>
                  <a:lnTo>
                    <a:pt x="79" y="774"/>
                  </a:lnTo>
                  <a:lnTo>
                    <a:pt x="111" y="791"/>
                  </a:lnTo>
                  <a:lnTo>
                    <a:pt x="121" y="794"/>
                  </a:lnTo>
                  <a:lnTo>
                    <a:pt x="131" y="800"/>
                  </a:lnTo>
                  <a:lnTo>
                    <a:pt x="144" y="805"/>
                  </a:lnTo>
                  <a:lnTo>
                    <a:pt x="159" y="811"/>
                  </a:lnTo>
                  <a:lnTo>
                    <a:pt x="176" y="816"/>
                  </a:lnTo>
                  <a:lnTo>
                    <a:pt x="193" y="822"/>
                  </a:lnTo>
                  <a:lnTo>
                    <a:pt x="214" y="827"/>
                  </a:lnTo>
                  <a:lnTo>
                    <a:pt x="235" y="829"/>
                  </a:lnTo>
                  <a:lnTo>
                    <a:pt x="256" y="831"/>
                  </a:lnTo>
                  <a:lnTo>
                    <a:pt x="281" y="832"/>
                  </a:lnTo>
                  <a:lnTo>
                    <a:pt x="305" y="830"/>
                  </a:lnTo>
                  <a:lnTo>
                    <a:pt x="330" y="827"/>
                  </a:lnTo>
                  <a:lnTo>
                    <a:pt x="355" y="820"/>
                  </a:lnTo>
                  <a:lnTo>
                    <a:pt x="382" y="811"/>
                  </a:lnTo>
                  <a:lnTo>
                    <a:pt x="408" y="798"/>
                  </a:lnTo>
                  <a:lnTo>
                    <a:pt x="436" y="782"/>
                  </a:lnTo>
                  <a:lnTo>
                    <a:pt x="453" y="799"/>
                  </a:lnTo>
                  <a:lnTo>
                    <a:pt x="471" y="815"/>
                  </a:lnTo>
                  <a:lnTo>
                    <a:pt x="486" y="829"/>
                  </a:lnTo>
                  <a:lnTo>
                    <a:pt x="498" y="842"/>
                  </a:lnTo>
                  <a:lnTo>
                    <a:pt x="510" y="852"/>
                  </a:lnTo>
                  <a:lnTo>
                    <a:pt x="518" y="860"/>
                  </a:lnTo>
                  <a:lnTo>
                    <a:pt x="522" y="866"/>
                  </a:lnTo>
                  <a:lnTo>
                    <a:pt x="525" y="867"/>
                  </a:lnTo>
                  <a:lnTo>
                    <a:pt x="510" y="875"/>
                  </a:lnTo>
                  <a:lnTo>
                    <a:pt x="489" y="885"/>
                  </a:lnTo>
                  <a:lnTo>
                    <a:pt x="464" y="902"/>
                  </a:lnTo>
                  <a:lnTo>
                    <a:pt x="436" y="921"/>
                  </a:lnTo>
                  <a:lnTo>
                    <a:pt x="405" y="945"/>
                  </a:lnTo>
                  <a:lnTo>
                    <a:pt x="372" y="975"/>
                  </a:lnTo>
                  <a:lnTo>
                    <a:pt x="337" y="1009"/>
                  </a:lnTo>
                  <a:lnTo>
                    <a:pt x="302" y="1049"/>
                  </a:lnTo>
                  <a:lnTo>
                    <a:pt x="268" y="1094"/>
                  </a:lnTo>
                  <a:lnTo>
                    <a:pt x="233" y="1145"/>
                  </a:lnTo>
                  <a:lnTo>
                    <a:pt x="202" y="1201"/>
                  </a:lnTo>
                  <a:lnTo>
                    <a:pt x="172" y="1263"/>
                  </a:lnTo>
                  <a:lnTo>
                    <a:pt x="146" y="1332"/>
                  </a:lnTo>
                  <a:lnTo>
                    <a:pt x="124" y="1408"/>
                  </a:lnTo>
                  <a:lnTo>
                    <a:pt x="107" y="1490"/>
                  </a:lnTo>
                  <a:lnTo>
                    <a:pt x="95" y="1580"/>
                  </a:lnTo>
                  <a:lnTo>
                    <a:pt x="245" y="1573"/>
                  </a:lnTo>
                  <a:lnTo>
                    <a:pt x="259" y="1555"/>
                  </a:lnTo>
                  <a:lnTo>
                    <a:pt x="276" y="1530"/>
                  </a:lnTo>
                  <a:lnTo>
                    <a:pt x="298" y="1504"/>
                  </a:lnTo>
                  <a:lnTo>
                    <a:pt x="323" y="1474"/>
                  </a:lnTo>
                  <a:lnTo>
                    <a:pt x="352" y="1443"/>
                  </a:lnTo>
                  <a:lnTo>
                    <a:pt x="383" y="1411"/>
                  </a:lnTo>
                  <a:lnTo>
                    <a:pt x="418" y="1377"/>
                  </a:lnTo>
                  <a:lnTo>
                    <a:pt x="456" y="1344"/>
                  </a:lnTo>
                  <a:lnTo>
                    <a:pt x="495" y="1312"/>
                  </a:lnTo>
                  <a:lnTo>
                    <a:pt x="536" y="1281"/>
                  </a:lnTo>
                  <a:lnTo>
                    <a:pt x="579" y="1253"/>
                  </a:lnTo>
                  <a:lnTo>
                    <a:pt x="623" y="1229"/>
                  </a:lnTo>
                  <a:lnTo>
                    <a:pt x="668" y="1207"/>
                  </a:lnTo>
                  <a:lnTo>
                    <a:pt x="714" y="1191"/>
                  </a:lnTo>
                  <a:lnTo>
                    <a:pt x="760" y="1180"/>
                  </a:lnTo>
                  <a:lnTo>
                    <a:pt x="806" y="1176"/>
                  </a:lnTo>
                  <a:lnTo>
                    <a:pt x="1177" y="1583"/>
                  </a:lnTo>
                  <a:lnTo>
                    <a:pt x="1530" y="1514"/>
                  </a:lnTo>
                  <a:lnTo>
                    <a:pt x="1528" y="1504"/>
                  </a:lnTo>
                  <a:lnTo>
                    <a:pt x="1521" y="1484"/>
                  </a:lnTo>
                  <a:lnTo>
                    <a:pt x="1513" y="1458"/>
                  </a:lnTo>
                  <a:lnTo>
                    <a:pt x="1500" y="1423"/>
                  </a:lnTo>
                  <a:lnTo>
                    <a:pt x="1485" y="1384"/>
                  </a:lnTo>
                  <a:lnTo>
                    <a:pt x="1467" y="1339"/>
                  </a:lnTo>
                  <a:lnTo>
                    <a:pt x="1445" y="1292"/>
                  </a:lnTo>
                  <a:lnTo>
                    <a:pt x="1421" y="1241"/>
                  </a:lnTo>
                  <a:lnTo>
                    <a:pt x="1393" y="1190"/>
                  </a:lnTo>
                  <a:lnTo>
                    <a:pt x="1362" y="1139"/>
                  </a:lnTo>
                  <a:lnTo>
                    <a:pt x="1327" y="1087"/>
                  </a:lnTo>
                  <a:lnTo>
                    <a:pt x="1291" y="1039"/>
                  </a:lnTo>
                  <a:lnTo>
                    <a:pt x="1249" y="993"/>
                  </a:lnTo>
                  <a:lnTo>
                    <a:pt x="1205" y="951"/>
                  </a:lnTo>
                  <a:lnTo>
                    <a:pt x="1158" y="914"/>
                  </a:lnTo>
                  <a:lnTo>
                    <a:pt x="1107" y="884"/>
                  </a:lnTo>
                  <a:lnTo>
                    <a:pt x="1117" y="876"/>
                  </a:lnTo>
                  <a:lnTo>
                    <a:pt x="1127" y="866"/>
                  </a:lnTo>
                  <a:lnTo>
                    <a:pt x="1137" y="854"/>
                  </a:lnTo>
                  <a:lnTo>
                    <a:pt x="1150" y="842"/>
                  </a:lnTo>
                  <a:lnTo>
                    <a:pt x="1163" y="828"/>
                  </a:lnTo>
                  <a:lnTo>
                    <a:pt x="1177" y="813"/>
                  </a:lnTo>
                  <a:lnTo>
                    <a:pt x="1192" y="797"/>
                  </a:lnTo>
                  <a:lnTo>
                    <a:pt x="1206" y="779"/>
                  </a:lnTo>
                  <a:lnTo>
                    <a:pt x="1234" y="797"/>
                  </a:lnTo>
                  <a:lnTo>
                    <a:pt x="1261" y="809"/>
                  </a:lnTo>
                  <a:lnTo>
                    <a:pt x="1288" y="820"/>
                  </a:lnTo>
                  <a:lnTo>
                    <a:pt x="1314" y="827"/>
                  </a:lnTo>
                  <a:lnTo>
                    <a:pt x="1340" y="830"/>
                  </a:lnTo>
                  <a:lnTo>
                    <a:pt x="1364" y="832"/>
                  </a:lnTo>
                  <a:lnTo>
                    <a:pt x="1388" y="832"/>
                  </a:lnTo>
                  <a:lnTo>
                    <a:pt x="1411" y="830"/>
                  </a:lnTo>
                  <a:lnTo>
                    <a:pt x="1432" y="827"/>
                  </a:lnTo>
                  <a:lnTo>
                    <a:pt x="1453" y="822"/>
                  </a:lnTo>
                  <a:lnTo>
                    <a:pt x="1471" y="817"/>
                  </a:lnTo>
                  <a:lnTo>
                    <a:pt x="1487" y="812"/>
                  </a:lnTo>
                  <a:lnTo>
                    <a:pt x="1502" y="806"/>
                  </a:lnTo>
                  <a:lnTo>
                    <a:pt x="1516" y="800"/>
                  </a:lnTo>
                  <a:lnTo>
                    <a:pt x="1527" y="796"/>
                  </a:lnTo>
                  <a:lnTo>
                    <a:pt x="1536" y="791"/>
                  </a:lnTo>
                  <a:lnTo>
                    <a:pt x="1567" y="774"/>
                  </a:lnTo>
                  <a:lnTo>
                    <a:pt x="1591" y="754"/>
                  </a:lnTo>
                  <a:lnTo>
                    <a:pt x="1611" y="732"/>
                  </a:lnTo>
                  <a:lnTo>
                    <a:pt x="1626" y="708"/>
                  </a:lnTo>
                  <a:lnTo>
                    <a:pt x="1636" y="683"/>
                  </a:lnTo>
                  <a:lnTo>
                    <a:pt x="1642" y="656"/>
                  </a:lnTo>
                  <a:lnTo>
                    <a:pt x="1643" y="629"/>
                  </a:lnTo>
                  <a:lnTo>
                    <a:pt x="1642" y="602"/>
                  </a:lnTo>
                  <a:lnTo>
                    <a:pt x="1451" y="6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96AF6CB8-40BA-4521-A4D2-137FF687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163"/>
              <a:ext cx="79" cy="45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0" y="90"/>
                </a:cxn>
                <a:cxn ang="0">
                  <a:pos x="159" y="77"/>
                </a:cxn>
                <a:cxn ang="0">
                  <a:pos x="155" y="58"/>
                </a:cxn>
                <a:cxn ang="0">
                  <a:pos x="150" y="39"/>
                </a:cxn>
                <a:cxn ang="0">
                  <a:pos x="145" y="20"/>
                </a:cxn>
                <a:cxn ang="0">
                  <a:pos x="142" y="0"/>
                </a:cxn>
              </a:cxnLst>
              <a:rect l="0" t="0" r="r" b="b"/>
              <a:pathLst>
                <a:path w="159" h="90">
                  <a:moveTo>
                    <a:pt x="142" y="0"/>
                  </a:moveTo>
                  <a:lnTo>
                    <a:pt x="0" y="90"/>
                  </a:lnTo>
                  <a:lnTo>
                    <a:pt x="159" y="77"/>
                  </a:lnTo>
                  <a:lnTo>
                    <a:pt x="155" y="58"/>
                  </a:lnTo>
                  <a:lnTo>
                    <a:pt x="150" y="39"/>
                  </a:lnTo>
                  <a:lnTo>
                    <a:pt x="145" y="2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44B0E1AF-53E7-4526-8F08-0A2F2980F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2059"/>
              <a:ext cx="88" cy="43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56"/>
                </a:cxn>
                <a:cxn ang="0">
                  <a:pos x="175" y="86"/>
                </a:cxn>
                <a:cxn ang="0">
                  <a:pos x="174" y="64"/>
                </a:cxn>
                <a:cxn ang="0">
                  <a:pos x="174" y="43"/>
                </a:cxn>
                <a:cxn ang="0">
                  <a:pos x="175" y="22"/>
                </a:cxn>
                <a:cxn ang="0">
                  <a:pos x="176" y="0"/>
                </a:cxn>
              </a:cxnLst>
              <a:rect l="0" t="0" r="r" b="b"/>
              <a:pathLst>
                <a:path w="176" h="86">
                  <a:moveTo>
                    <a:pt x="176" y="0"/>
                  </a:moveTo>
                  <a:lnTo>
                    <a:pt x="0" y="56"/>
                  </a:lnTo>
                  <a:lnTo>
                    <a:pt x="175" y="86"/>
                  </a:lnTo>
                  <a:lnTo>
                    <a:pt x="174" y="64"/>
                  </a:lnTo>
                  <a:lnTo>
                    <a:pt x="174" y="43"/>
                  </a:lnTo>
                  <a:lnTo>
                    <a:pt x="175" y="2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2DC17511-DE28-424D-A385-1CBB816C1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1848"/>
              <a:ext cx="101" cy="63"/>
            </a:xfrm>
            <a:custGeom>
              <a:avLst/>
              <a:gdLst/>
              <a:ahLst/>
              <a:cxnLst>
                <a:cxn ang="0">
                  <a:pos x="157" y="127"/>
                </a:cxn>
                <a:cxn ang="0">
                  <a:pos x="163" y="115"/>
                </a:cxn>
                <a:cxn ang="0">
                  <a:pos x="168" y="105"/>
                </a:cxn>
                <a:cxn ang="0">
                  <a:pos x="174" y="94"/>
                </a:cxn>
                <a:cxn ang="0">
                  <a:pos x="178" y="82"/>
                </a:cxn>
                <a:cxn ang="0">
                  <a:pos x="184" y="72"/>
                </a:cxn>
                <a:cxn ang="0">
                  <a:pos x="190" y="60"/>
                </a:cxn>
                <a:cxn ang="0">
                  <a:pos x="195" y="50"/>
                </a:cxn>
                <a:cxn ang="0">
                  <a:pos x="201" y="39"/>
                </a:cxn>
                <a:cxn ang="0">
                  <a:pos x="0" y="0"/>
                </a:cxn>
                <a:cxn ang="0">
                  <a:pos x="157" y="127"/>
                </a:cxn>
              </a:cxnLst>
              <a:rect l="0" t="0" r="r" b="b"/>
              <a:pathLst>
                <a:path w="201" h="127">
                  <a:moveTo>
                    <a:pt x="157" y="127"/>
                  </a:moveTo>
                  <a:lnTo>
                    <a:pt x="163" y="115"/>
                  </a:lnTo>
                  <a:lnTo>
                    <a:pt x="168" y="105"/>
                  </a:lnTo>
                  <a:lnTo>
                    <a:pt x="174" y="94"/>
                  </a:lnTo>
                  <a:lnTo>
                    <a:pt x="178" y="82"/>
                  </a:lnTo>
                  <a:lnTo>
                    <a:pt x="184" y="72"/>
                  </a:lnTo>
                  <a:lnTo>
                    <a:pt x="190" y="60"/>
                  </a:lnTo>
                  <a:lnTo>
                    <a:pt x="195" y="50"/>
                  </a:lnTo>
                  <a:lnTo>
                    <a:pt x="201" y="39"/>
                  </a:lnTo>
                  <a:lnTo>
                    <a:pt x="0" y="0"/>
                  </a:lnTo>
                  <a:lnTo>
                    <a:pt x="157" y="127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CE8F3AE6-D70D-4506-9417-B4C910AB1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1959"/>
              <a:ext cx="99" cy="45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11"/>
                </a:cxn>
                <a:cxn ang="0">
                  <a:pos x="176" y="91"/>
                </a:cxn>
                <a:cxn ang="0">
                  <a:pos x="181" y="67"/>
                </a:cxn>
                <a:cxn ang="0">
                  <a:pos x="185" y="44"/>
                </a:cxn>
                <a:cxn ang="0">
                  <a:pos x="191" y="23"/>
                </a:cxn>
                <a:cxn ang="0">
                  <a:pos x="198" y="0"/>
                </a:cxn>
              </a:cxnLst>
              <a:rect l="0" t="0" r="r" b="b"/>
              <a:pathLst>
                <a:path w="198" h="91">
                  <a:moveTo>
                    <a:pt x="198" y="0"/>
                  </a:moveTo>
                  <a:lnTo>
                    <a:pt x="0" y="11"/>
                  </a:lnTo>
                  <a:lnTo>
                    <a:pt x="176" y="91"/>
                  </a:lnTo>
                  <a:lnTo>
                    <a:pt x="181" y="67"/>
                  </a:lnTo>
                  <a:lnTo>
                    <a:pt x="185" y="44"/>
                  </a:lnTo>
                  <a:lnTo>
                    <a:pt x="191" y="2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70142253-41CA-47FD-B117-F1361E57C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1743"/>
              <a:ext cx="94" cy="84"/>
            </a:xfrm>
            <a:custGeom>
              <a:avLst/>
              <a:gdLst/>
              <a:ahLst/>
              <a:cxnLst>
                <a:cxn ang="0">
                  <a:pos x="188" y="90"/>
                </a:cxn>
                <a:cxn ang="0">
                  <a:pos x="0" y="0"/>
                </a:cxn>
                <a:cxn ang="0">
                  <a:pos x="124" y="167"/>
                </a:cxn>
                <a:cxn ang="0">
                  <a:pos x="131" y="156"/>
                </a:cxn>
                <a:cxn ang="0">
                  <a:pos x="139" y="146"/>
                </a:cxn>
                <a:cxn ang="0">
                  <a:pos x="147" y="137"/>
                </a:cxn>
                <a:cxn ang="0">
                  <a:pos x="155" y="126"/>
                </a:cxn>
                <a:cxn ang="0">
                  <a:pos x="163" y="117"/>
                </a:cxn>
                <a:cxn ang="0">
                  <a:pos x="171" y="108"/>
                </a:cxn>
                <a:cxn ang="0">
                  <a:pos x="179" y="99"/>
                </a:cxn>
                <a:cxn ang="0">
                  <a:pos x="188" y="90"/>
                </a:cxn>
              </a:cxnLst>
              <a:rect l="0" t="0" r="r" b="b"/>
              <a:pathLst>
                <a:path w="188" h="167">
                  <a:moveTo>
                    <a:pt x="188" y="90"/>
                  </a:moveTo>
                  <a:lnTo>
                    <a:pt x="0" y="0"/>
                  </a:lnTo>
                  <a:lnTo>
                    <a:pt x="124" y="167"/>
                  </a:lnTo>
                  <a:lnTo>
                    <a:pt x="131" y="156"/>
                  </a:lnTo>
                  <a:lnTo>
                    <a:pt x="139" y="146"/>
                  </a:lnTo>
                  <a:lnTo>
                    <a:pt x="147" y="137"/>
                  </a:lnTo>
                  <a:lnTo>
                    <a:pt x="155" y="126"/>
                  </a:lnTo>
                  <a:lnTo>
                    <a:pt x="163" y="117"/>
                  </a:lnTo>
                  <a:lnTo>
                    <a:pt x="171" y="108"/>
                  </a:lnTo>
                  <a:lnTo>
                    <a:pt x="179" y="99"/>
                  </a:lnTo>
                  <a:lnTo>
                    <a:pt x="188" y="90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128C3D38-08EE-4329-B78B-30D688E78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2475"/>
              <a:ext cx="882" cy="335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75" y="670"/>
                </a:cxn>
                <a:cxn ang="0">
                  <a:pos x="1764" y="247"/>
                </a:cxn>
                <a:cxn ang="0">
                  <a:pos x="1718" y="0"/>
                </a:cxn>
                <a:cxn ang="0">
                  <a:pos x="0" y="73"/>
                </a:cxn>
              </a:cxnLst>
              <a:rect l="0" t="0" r="r" b="b"/>
              <a:pathLst>
                <a:path w="1764" h="670">
                  <a:moveTo>
                    <a:pt x="0" y="73"/>
                  </a:moveTo>
                  <a:lnTo>
                    <a:pt x="175" y="670"/>
                  </a:lnTo>
                  <a:lnTo>
                    <a:pt x="1764" y="247"/>
                  </a:lnTo>
                  <a:lnTo>
                    <a:pt x="1718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F4AC2F2A-1EE3-4D59-9D24-C2003C672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013"/>
              <a:ext cx="273" cy="138"/>
            </a:xfrm>
            <a:custGeom>
              <a:avLst/>
              <a:gdLst/>
              <a:ahLst/>
              <a:cxnLst>
                <a:cxn ang="0">
                  <a:pos x="545" y="258"/>
                </a:cxn>
                <a:cxn ang="0">
                  <a:pos x="420" y="275"/>
                </a:cxn>
                <a:cxn ang="0">
                  <a:pos x="373" y="202"/>
                </a:cxn>
                <a:cxn ang="0">
                  <a:pos x="2" y="196"/>
                </a:cxn>
                <a:cxn ang="0">
                  <a:pos x="1" y="190"/>
                </a:cxn>
                <a:cxn ang="0">
                  <a:pos x="0" y="174"/>
                </a:cxn>
                <a:cxn ang="0">
                  <a:pos x="0" y="150"/>
                </a:cxn>
                <a:cxn ang="0">
                  <a:pos x="3" y="121"/>
                </a:cxn>
                <a:cxn ang="0">
                  <a:pos x="10" y="90"/>
                </a:cxn>
                <a:cxn ang="0">
                  <a:pos x="24" y="59"/>
                </a:cxn>
                <a:cxn ang="0">
                  <a:pos x="47" y="30"/>
                </a:cxn>
                <a:cxn ang="0">
                  <a:pos x="79" y="6"/>
                </a:cxn>
                <a:cxn ang="0">
                  <a:pos x="94" y="1"/>
                </a:cxn>
                <a:cxn ang="0">
                  <a:pos x="114" y="0"/>
                </a:cxn>
                <a:cxn ang="0">
                  <a:pos x="138" y="2"/>
                </a:cxn>
                <a:cxn ang="0">
                  <a:pos x="165" y="7"/>
                </a:cxn>
                <a:cxn ang="0">
                  <a:pos x="195" y="15"/>
                </a:cxn>
                <a:cxn ang="0">
                  <a:pos x="228" y="24"/>
                </a:cxn>
                <a:cxn ang="0">
                  <a:pos x="261" y="36"/>
                </a:cxn>
                <a:cxn ang="0">
                  <a:pos x="294" y="48"/>
                </a:cxn>
                <a:cxn ang="0">
                  <a:pos x="327" y="61"/>
                </a:cxn>
                <a:cxn ang="0">
                  <a:pos x="359" y="74"/>
                </a:cxn>
                <a:cxn ang="0">
                  <a:pos x="388" y="86"/>
                </a:cxn>
                <a:cxn ang="0">
                  <a:pos x="414" y="99"/>
                </a:cxn>
                <a:cxn ang="0">
                  <a:pos x="437" y="109"/>
                </a:cxn>
                <a:cxn ang="0">
                  <a:pos x="456" y="119"/>
                </a:cxn>
                <a:cxn ang="0">
                  <a:pos x="469" y="125"/>
                </a:cxn>
                <a:cxn ang="0">
                  <a:pos x="476" y="130"/>
                </a:cxn>
                <a:cxn ang="0">
                  <a:pos x="545" y="258"/>
                </a:cxn>
              </a:cxnLst>
              <a:rect l="0" t="0" r="r" b="b"/>
              <a:pathLst>
                <a:path w="545" h="275">
                  <a:moveTo>
                    <a:pt x="545" y="258"/>
                  </a:moveTo>
                  <a:lnTo>
                    <a:pt x="420" y="275"/>
                  </a:lnTo>
                  <a:lnTo>
                    <a:pt x="373" y="202"/>
                  </a:lnTo>
                  <a:lnTo>
                    <a:pt x="2" y="196"/>
                  </a:lnTo>
                  <a:lnTo>
                    <a:pt x="1" y="190"/>
                  </a:lnTo>
                  <a:lnTo>
                    <a:pt x="0" y="174"/>
                  </a:lnTo>
                  <a:lnTo>
                    <a:pt x="0" y="150"/>
                  </a:lnTo>
                  <a:lnTo>
                    <a:pt x="3" y="121"/>
                  </a:lnTo>
                  <a:lnTo>
                    <a:pt x="10" y="90"/>
                  </a:lnTo>
                  <a:lnTo>
                    <a:pt x="24" y="59"/>
                  </a:lnTo>
                  <a:lnTo>
                    <a:pt x="47" y="30"/>
                  </a:lnTo>
                  <a:lnTo>
                    <a:pt x="79" y="6"/>
                  </a:lnTo>
                  <a:lnTo>
                    <a:pt x="94" y="1"/>
                  </a:lnTo>
                  <a:lnTo>
                    <a:pt x="114" y="0"/>
                  </a:lnTo>
                  <a:lnTo>
                    <a:pt x="138" y="2"/>
                  </a:lnTo>
                  <a:lnTo>
                    <a:pt x="165" y="7"/>
                  </a:lnTo>
                  <a:lnTo>
                    <a:pt x="195" y="15"/>
                  </a:lnTo>
                  <a:lnTo>
                    <a:pt x="228" y="24"/>
                  </a:lnTo>
                  <a:lnTo>
                    <a:pt x="261" y="36"/>
                  </a:lnTo>
                  <a:lnTo>
                    <a:pt x="294" y="48"/>
                  </a:lnTo>
                  <a:lnTo>
                    <a:pt x="327" y="61"/>
                  </a:lnTo>
                  <a:lnTo>
                    <a:pt x="359" y="74"/>
                  </a:lnTo>
                  <a:lnTo>
                    <a:pt x="388" y="86"/>
                  </a:lnTo>
                  <a:lnTo>
                    <a:pt x="414" y="99"/>
                  </a:lnTo>
                  <a:lnTo>
                    <a:pt x="437" y="109"/>
                  </a:lnTo>
                  <a:lnTo>
                    <a:pt x="456" y="119"/>
                  </a:lnTo>
                  <a:lnTo>
                    <a:pt x="469" y="125"/>
                  </a:lnTo>
                  <a:lnTo>
                    <a:pt x="476" y="130"/>
                  </a:lnTo>
                  <a:lnTo>
                    <a:pt x="545" y="258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56D645BE-54C0-4967-935E-797D04F2F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2105"/>
              <a:ext cx="202" cy="556"/>
            </a:xfrm>
            <a:custGeom>
              <a:avLst/>
              <a:gdLst/>
              <a:ahLst/>
              <a:cxnLst>
                <a:cxn ang="0">
                  <a:pos x="404" y="77"/>
                </a:cxn>
                <a:cxn ang="0">
                  <a:pos x="404" y="0"/>
                </a:cxn>
                <a:cxn ang="0">
                  <a:pos x="0" y="0"/>
                </a:cxn>
                <a:cxn ang="0">
                  <a:pos x="0" y="77"/>
                </a:cxn>
                <a:cxn ang="0">
                  <a:pos x="157" y="77"/>
                </a:cxn>
                <a:cxn ang="0">
                  <a:pos x="157" y="268"/>
                </a:cxn>
                <a:cxn ang="0">
                  <a:pos x="84" y="268"/>
                </a:cxn>
                <a:cxn ang="0">
                  <a:pos x="84" y="855"/>
                </a:cxn>
                <a:cxn ang="0">
                  <a:pos x="176" y="855"/>
                </a:cxn>
                <a:cxn ang="0">
                  <a:pos x="191" y="994"/>
                </a:cxn>
                <a:cxn ang="0">
                  <a:pos x="160" y="994"/>
                </a:cxn>
                <a:cxn ang="0">
                  <a:pos x="181" y="1113"/>
                </a:cxn>
                <a:cxn ang="0">
                  <a:pos x="230" y="1113"/>
                </a:cxn>
                <a:cxn ang="0">
                  <a:pos x="251" y="994"/>
                </a:cxn>
                <a:cxn ang="0">
                  <a:pos x="219" y="994"/>
                </a:cxn>
                <a:cxn ang="0">
                  <a:pos x="232" y="855"/>
                </a:cxn>
                <a:cxn ang="0">
                  <a:pos x="324" y="855"/>
                </a:cxn>
                <a:cxn ang="0">
                  <a:pos x="324" y="268"/>
                </a:cxn>
                <a:cxn ang="0">
                  <a:pos x="238" y="268"/>
                </a:cxn>
                <a:cxn ang="0">
                  <a:pos x="238" y="77"/>
                </a:cxn>
                <a:cxn ang="0">
                  <a:pos x="404" y="77"/>
                </a:cxn>
              </a:cxnLst>
              <a:rect l="0" t="0" r="r" b="b"/>
              <a:pathLst>
                <a:path w="404" h="1113">
                  <a:moveTo>
                    <a:pt x="404" y="77"/>
                  </a:moveTo>
                  <a:lnTo>
                    <a:pt x="404" y="0"/>
                  </a:lnTo>
                  <a:lnTo>
                    <a:pt x="0" y="0"/>
                  </a:lnTo>
                  <a:lnTo>
                    <a:pt x="0" y="77"/>
                  </a:lnTo>
                  <a:lnTo>
                    <a:pt x="157" y="77"/>
                  </a:lnTo>
                  <a:lnTo>
                    <a:pt x="157" y="268"/>
                  </a:lnTo>
                  <a:lnTo>
                    <a:pt x="84" y="268"/>
                  </a:lnTo>
                  <a:lnTo>
                    <a:pt x="84" y="855"/>
                  </a:lnTo>
                  <a:lnTo>
                    <a:pt x="176" y="855"/>
                  </a:lnTo>
                  <a:lnTo>
                    <a:pt x="191" y="994"/>
                  </a:lnTo>
                  <a:lnTo>
                    <a:pt x="160" y="994"/>
                  </a:lnTo>
                  <a:lnTo>
                    <a:pt x="181" y="1113"/>
                  </a:lnTo>
                  <a:lnTo>
                    <a:pt x="230" y="1113"/>
                  </a:lnTo>
                  <a:lnTo>
                    <a:pt x="251" y="994"/>
                  </a:lnTo>
                  <a:lnTo>
                    <a:pt x="219" y="994"/>
                  </a:lnTo>
                  <a:lnTo>
                    <a:pt x="232" y="855"/>
                  </a:lnTo>
                  <a:lnTo>
                    <a:pt x="324" y="855"/>
                  </a:lnTo>
                  <a:lnTo>
                    <a:pt x="324" y="268"/>
                  </a:lnTo>
                  <a:lnTo>
                    <a:pt x="238" y="268"/>
                  </a:lnTo>
                  <a:lnTo>
                    <a:pt x="238" y="77"/>
                  </a:lnTo>
                  <a:lnTo>
                    <a:pt x="404" y="77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42" name="Rectangle 20">
              <a:extLst>
                <a:ext uri="{FF2B5EF4-FFF2-40B4-BE49-F238E27FC236}">
                  <a16:creationId xmlns:a16="http://schemas.microsoft.com/office/drawing/2014/main" id="{267717D6-8637-4368-A633-5A61D0550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2255"/>
              <a:ext cx="86" cy="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43" name="Rectangle 21">
              <a:extLst>
                <a:ext uri="{FF2B5EF4-FFF2-40B4-BE49-F238E27FC236}">
                  <a16:creationId xmlns:a16="http://schemas.microsoft.com/office/drawing/2014/main" id="{EAFBCF3A-842A-42D0-AF52-FA4CC74DF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2315"/>
              <a:ext cx="86" cy="20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C7E97991-E35F-4EE0-BA2E-B62EA9DA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" y="2585"/>
              <a:ext cx="21" cy="2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" y="30"/>
                </a:cxn>
                <a:cxn ang="0">
                  <a:pos x="6" y="36"/>
                </a:cxn>
                <a:cxn ang="0">
                  <a:pos x="13" y="41"/>
                </a:cxn>
                <a:cxn ang="0">
                  <a:pos x="21" y="42"/>
                </a:cxn>
                <a:cxn ang="0">
                  <a:pos x="29" y="41"/>
                </a:cxn>
                <a:cxn ang="0">
                  <a:pos x="36" y="36"/>
                </a:cxn>
                <a:cxn ang="0">
                  <a:pos x="40" y="30"/>
                </a:cxn>
                <a:cxn ang="0">
                  <a:pos x="41" y="21"/>
                </a:cxn>
                <a:cxn ang="0">
                  <a:pos x="40" y="13"/>
                </a:cxn>
                <a:cxn ang="0">
                  <a:pos x="36" y="7"/>
                </a:cxn>
                <a:cxn ang="0">
                  <a:pos x="29" y="2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6" y="7"/>
                </a:cxn>
                <a:cxn ang="0">
                  <a:pos x="1" y="13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41" h="42">
                  <a:moveTo>
                    <a:pt x="0" y="21"/>
                  </a:moveTo>
                  <a:lnTo>
                    <a:pt x="1" y="30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21" y="42"/>
                  </a:lnTo>
                  <a:lnTo>
                    <a:pt x="29" y="41"/>
                  </a:lnTo>
                  <a:lnTo>
                    <a:pt x="36" y="36"/>
                  </a:lnTo>
                  <a:lnTo>
                    <a:pt x="40" y="30"/>
                  </a:lnTo>
                  <a:lnTo>
                    <a:pt x="41" y="21"/>
                  </a:lnTo>
                  <a:lnTo>
                    <a:pt x="40" y="13"/>
                  </a:lnTo>
                  <a:lnTo>
                    <a:pt x="36" y="7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D129B44B-F129-47E8-BFF7-BD1DF94CE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2640"/>
              <a:ext cx="20" cy="2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9"/>
                </a:cxn>
                <a:cxn ang="0">
                  <a:pos x="6" y="36"/>
                </a:cxn>
                <a:cxn ang="0">
                  <a:pos x="13" y="41"/>
                </a:cxn>
                <a:cxn ang="0">
                  <a:pos x="21" y="42"/>
                </a:cxn>
                <a:cxn ang="0">
                  <a:pos x="29" y="41"/>
                </a:cxn>
                <a:cxn ang="0">
                  <a:pos x="36" y="36"/>
                </a:cxn>
                <a:cxn ang="0">
                  <a:pos x="41" y="29"/>
                </a:cxn>
                <a:cxn ang="0">
                  <a:pos x="42" y="21"/>
                </a:cxn>
                <a:cxn ang="0">
                  <a:pos x="41" y="13"/>
                </a:cxn>
                <a:cxn ang="0">
                  <a:pos x="36" y="6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6" y="6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42" h="42">
                  <a:moveTo>
                    <a:pt x="0" y="21"/>
                  </a:moveTo>
                  <a:lnTo>
                    <a:pt x="2" y="29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21" y="42"/>
                  </a:lnTo>
                  <a:lnTo>
                    <a:pt x="29" y="41"/>
                  </a:lnTo>
                  <a:lnTo>
                    <a:pt x="36" y="36"/>
                  </a:lnTo>
                  <a:lnTo>
                    <a:pt x="41" y="29"/>
                  </a:lnTo>
                  <a:lnTo>
                    <a:pt x="42" y="21"/>
                  </a:lnTo>
                  <a:lnTo>
                    <a:pt x="41" y="13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B9BE0A6C-09A1-4B91-87B7-6FBB2AAFB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2635"/>
              <a:ext cx="22" cy="2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29"/>
                </a:cxn>
                <a:cxn ang="0">
                  <a:pos x="7" y="36"/>
                </a:cxn>
                <a:cxn ang="0">
                  <a:pos x="14" y="40"/>
                </a:cxn>
                <a:cxn ang="0">
                  <a:pos x="22" y="41"/>
                </a:cxn>
                <a:cxn ang="0">
                  <a:pos x="30" y="40"/>
                </a:cxn>
                <a:cxn ang="0">
                  <a:pos x="37" y="36"/>
                </a:cxn>
                <a:cxn ang="0">
                  <a:pos x="41" y="29"/>
                </a:cxn>
                <a:cxn ang="0">
                  <a:pos x="43" y="21"/>
                </a:cxn>
                <a:cxn ang="0">
                  <a:pos x="41" y="12"/>
                </a:cxn>
                <a:cxn ang="0">
                  <a:pos x="37" y="6"/>
                </a:cxn>
                <a:cxn ang="0">
                  <a:pos x="30" y="1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7" y="6"/>
                </a:cxn>
                <a:cxn ang="0">
                  <a:pos x="2" y="12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43" h="41">
                  <a:moveTo>
                    <a:pt x="0" y="21"/>
                  </a:moveTo>
                  <a:lnTo>
                    <a:pt x="2" y="29"/>
                  </a:lnTo>
                  <a:lnTo>
                    <a:pt x="7" y="36"/>
                  </a:lnTo>
                  <a:lnTo>
                    <a:pt x="14" y="40"/>
                  </a:lnTo>
                  <a:lnTo>
                    <a:pt x="22" y="41"/>
                  </a:lnTo>
                  <a:lnTo>
                    <a:pt x="30" y="40"/>
                  </a:lnTo>
                  <a:lnTo>
                    <a:pt x="37" y="36"/>
                  </a:lnTo>
                  <a:lnTo>
                    <a:pt x="41" y="29"/>
                  </a:lnTo>
                  <a:lnTo>
                    <a:pt x="43" y="21"/>
                  </a:lnTo>
                  <a:lnTo>
                    <a:pt x="41" y="12"/>
                  </a:lnTo>
                  <a:lnTo>
                    <a:pt x="37" y="6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6"/>
                  </a:lnTo>
                  <a:lnTo>
                    <a:pt x="2" y="12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E35BFE43-DB37-478F-87BA-B0B4EB781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3" y="2574"/>
              <a:ext cx="21" cy="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" y="29"/>
                </a:cxn>
                <a:cxn ang="0">
                  <a:pos x="7" y="36"/>
                </a:cxn>
                <a:cxn ang="0">
                  <a:pos x="14" y="40"/>
                </a:cxn>
                <a:cxn ang="0">
                  <a:pos x="22" y="42"/>
                </a:cxn>
                <a:cxn ang="0">
                  <a:pos x="30" y="40"/>
                </a:cxn>
                <a:cxn ang="0">
                  <a:pos x="37" y="36"/>
                </a:cxn>
                <a:cxn ang="0">
                  <a:pos x="42" y="29"/>
                </a:cxn>
                <a:cxn ang="0">
                  <a:pos x="43" y="21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7" y="7"/>
                </a:cxn>
                <a:cxn ang="0">
                  <a:pos x="3" y="13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43" h="42">
                  <a:moveTo>
                    <a:pt x="0" y="21"/>
                  </a:moveTo>
                  <a:lnTo>
                    <a:pt x="3" y="29"/>
                  </a:lnTo>
                  <a:lnTo>
                    <a:pt x="7" y="36"/>
                  </a:lnTo>
                  <a:lnTo>
                    <a:pt x="14" y="40"/>
                  </a:lnTo>
                  <a:lnTo>
                    <a:pt x="22" y="42"/>
                  </a:lnTo>
                  <a:lnTo>
                    <a:pt x="30" y="40"/>
                  </a:lnTo>
                  <a:lnTo>
                    <a:pt x="37" y="36"/>
                  </a:lnTo>
                  <a:lnTo>
                    <a:pt x="42" y="29"/>
                  </a:lnTo>
                  <a:lnTo>
                    <a:pt x="43" y="21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3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EB4EC8B4-27D0-4F2B-A55E-2E4F56A2B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2580"/>
              <a:ext cx="21" cy="21"/>
            </a:xfrm>
            <a:custGeom>
              <a:avLst/>
              <a:gdLst/>
              <a:ahLst/>
              <a:cxnLst>
                <a:cxn ang="0">
                  <a:pos x="41" y="22"/>
                </a:cxn>
                <a:cxn ang="0">
                  <a:pos x="40" y="14"/>
                </a:cxn>
                <a:cxn ang="0">
                  <a:pos x="36" y="7"/>
                </a:cxn>
                <a:cxn ang="0">
                  <a:pos x="29" y="3"/>
                </a:cxn>
                <a:cxn ang="0">
                  <a:pos x="21" y="0"/>
                </a:cxn>
                <a:cxn ang="0">
                  <a:pos x="13" y="3"/>
                </a:cxn>
                <a:cxn ang="0">
                  <a:pos x="6" y="7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1" y="43"/>
                </a:cxn>
                <a:cxn ang="0">
                  <a:pos x="29" y="42"/>
                </a:cxn>
                <a:cxn ang="0">
                  <a:pos x="36" y="37"/>
                </a:cxn>
                <a:cxn ang="0">
                  <a:pos x="40" y="30"/>
                </a:cxn>
                <a:cxn ang="0">
                  <a:pos x="41" y="22"/>
                </a:cxn>
                <a:cxn ang="0">
                  <a:pos x="41" y="22"/>
                </a:cxn>
              </a:cxnLst>
              <a:rect l="0" t="0" r="r" b="b"/>
              <a:pathLst>
                <a:path w="41" h="43">
                  <a:moveTo>
                    <a:pt x="41" y="22"/>
                  </a:moveTo>
                  <a:lnTo>
                    <a:pt x="40" y="14"/>
                  </a:lnTo>
                  <a:lnTo>
                    <a:pt x="36" y="7"/>
                  </a:lnTo>
                  <a:lnTo>
                    <a:pt x="29" y="3"/>
                  </a:lnTo>
                  <a:lnTo>
                    <a:pt x="21" y="0"/>
                  </a:lnTo>
                  <a:lnTo>
                    <a:pt x="13" y="3"/>
                  </a:lnTo>
                  <a:lnTo>
                    <a:pt x="6" y="7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6" y="37"/>
                  </a:lnTo>
                  <a:lnTo>
                    <a:pt x="13" y="42"/>
                  </a:lnTo>
                  <a:lnTo>
                    <a:pt x="21" y="43"/>
                  </a:lnTo>
                  <a:lnTo>
                    <a:pt x="29" y="42"/>
                  </a:lnTo>
                  <a:lnTo>
                    <a:pt x="36" y="37"/>
                  </a:lnTo>
                  <a:lnTo>
                    <a:pt x="40" y="30"/>
                  </a:lnTo>
                  <a:lnTo>
                    <a:pt x="41" y="22"/>
                  </a:lnTo>
                  <a:lnTo>
                    <a:pt x="41" y="22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A8DDC5C1-D868-4687-955A-6E45429F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2635"/>
              <a:ext cx="21" cy="21"/>
            </a:xfrm>
            <a:custGeom>
              <a:avLst/>
              <a:gdLst/>
              <a:ahLst/>
              <a:cxnLst>
                <a:cxn ang="0">
                  <a:pos x="43" y="21"/>
                </a:cxn>
                <a:cxn ang="0">
                  <a:pos x="40" y="12"/>
                </a:cxn>
                <a:cxn ang="0">
                  <a:pos x="36" y="6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6" y="6"/>
                </a:cxn>
                <a:cxn ang="0">
                  <a:pos x="1" y="12"/>
                </a:cxn>
                <a:cxn ang="0">
                  <a:pos x="0" y="21"/>
                </a:cxn>
                <a:cxn ang="0">
                  <a:pos x="1" y="29"/>
                </a:cxn>
                <a:cxn ang="0">
                  <a:pos x="6" y="36"/>
                </a:cxn>
                <a:cxn ang="0">
                  <a:pos x="13" y="40"/>
                </a:cxn>
                <a:cxn ang="0">
                  <a:pos x="21" y="41"/>
                </a:cxn>
                <a:cxn ang="0">
                  <a:pos x="29" y="40"/>
                </a:cxn>
                <a:cxn ang="0">
                  <a:pos x="36" y="36"/>
                </a:cxn>
                <a:cxn ang="0">
                  <a:pos x="40" y="29"/>
                </a:cxn>
                <a:cxn ang="0">
                  <a:pos x="43" y="21"/>
                </a:cxn>
                <a:cxn ang="0">
                  <a:pos x="43" y="21"/>
                </a:cxn>
              </a:cxnLst>
              <a:rect l="0" t="0" r="r" b="b"/>
              <a:pathLst>
                <a:path w="43" h="41">
                  <a:moveTo>
                    <a:pt x="43" y="21"/>
                  </a:moveTo>
                  <a:lnTo>
                    <a:pt x="40" y="12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6" y="36"/>
                  </a:lnTo>
                  <a:lnTo>
                    <a:pt x="13" y="40"/>
                  </a:lnTo>
                  <a:lnTo>
                    <a:pt x="21" y="41"/>
                  </a:lnTo>
                  <a:lnTo>
                    <a:pt x="29" y="40"/>
                  </a:lnTo>
                  <a:lnTo>
                    <a:pt x="36" y="36"/>
                  </a:lnTo>
                  <a:lnTo>
                    <a:pt x="40" y="29"/>
                  </a:lnTo>
                  <a:lnTo>
                    <a:pt x="43" y="21"/>
                  </a:lnTo>
                  <a:lnTo>
                    <a:pt x="43" y="21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2FDB41B-6BF6-466D-B75A-413F3DE78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2580"/>
              <a:ext cx="21" cy="21"/>
            </a:xfrm>
            <a:custGeom>
              <a:avLst/>
              <a:gdLst/>
              <a:ahLst/>
              <a:cxnLst>
                <a:cxn ang="0">
                  <a:pos x="41" y="22"/>
                </a:cxn>
                <a:cxn ang="0">
                  <a:pos x="40" y="14"/>
                </a:cxn>
                <a:cxn ang="0">
                  <a:pos x="36" y="7"/>
                </a:cxn>
                <a:cxn ang="0">
                  <a:pos x="29" y="3"/>
                </a:cxn>
                <a:cxn ang="0">
                  <a:pos x="21" y="0"/>
                </a:cxn>
                <a:cxn ang="0">
                  <a:pos x="13" y="3"/>
                </a:cxn>
                <a:cxn ang="0">
                  <a:pos x="6" y="7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1" y="43"/>
                </a:cxn>
                <a:cxn ang="0">
                  <a:pos x="29" y="42"/>
                </a:cxn>
                <a:cxn ang="0">
                  <a:pos x="36" y="37"/>
                </a:cxn>
                <a:cxn ang="0">
                  <a:pos x="40" y="30"/>
                </a:cxn>
                <a:cxn ang="0">
                  <a:pos x="41" y="22"/>
                </a:cxn>
                <a:cxn ang="0">
                  <a:pos x="41" y="22"/>
                </a:cxn>
              </a:cxnLst>
              <a:rect l="0" t="0" r="r" b="b"/>
              <a:pathLst>
                <a:path w="41" h="43">
                  <a:moveTo>
                    <a:pt x="41" y="22"/>
                  </a:moveTo>
                  <a:lnTo>
                    <a:pt x="40" y="14"/>
                  </a:lnTo>
                  <a:lnTo>
                    <a:pt x="36" y="7"/>
                  </a:lnTo>
                  <a:lnTo>
                    <a:pt x="29" y="3"/>
                  </a:lnTo>
                  <a:lnTo>
                    <a:pt x="21" y="0"/>
                  </a:lnTo>
                  <a:lnTo>
                    <a:pt x="13" y="3"/>
                  </a:lnTo>
                  <a:lnTo>
                    <a:pt x="6" y="7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6" y="37"/>
                  </a:lnTo>
                  <a:lnTo>
                    <a:pt x="13" y="42"/>
                  </a:lnTo>
                  <a:lnTo>
                    <a:pt x="21" y="43"/>
                  </a:lnTo>
                  <a:lnTo>
                    <a:pt x="29" y="42"/>
                  </a:lnTo>
                  <a:lnTo>
                    <a:pt x="36" y="37"/>
                  </a:lnTo>
                  <a:lnTo>
                    <a:pt x="40" y="30"/>
                  </a:lnTo>
                  <a:lnTo>
                    <a:pt x="41" y="22"/>
                  </a:lnTo>
                  <a:lnTo>
                    <a:pt x="41" y="22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E7953B5B-7FB1-445C-A5DF-CD77D3F42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2" y="2564"/>
              <a:ext cx="21" cy="21"/>
            </a:xfrm>
            <a:custGeom>
              <a:avLst/>
              <a:gdLst/>
              <a:ahLst/>
              <a:cxnLst>
                <a:cxn ang="0">
                  <a:pos x="43" y="21"/>
                </a:cxn>
                <a:cxn ang="0">
                  <a:pos x="41" y="13"/>
                </a:cxn>
                <a:cxn ang="0">
                  <a:pos x="36" y="6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6" y="6"/>
                </a:cxn>
                <a:cxn ang="0">
                  <a:pos x="1" y="13"/>
                </a:cxn>
                <a:cxn ang="0">
                  <a:pos x="0" y="21"/>
                </a:cxn>
                <a:cxn ang="0">
                  <a:pos x="1" y="29"/>
                </a:cxn>
                <a:cxn ang="0">
                  <a:pos x="6" y="36"/>
                </a:cxn>
                <a:cxn ang="0">
                  <a:pos x="13" y="40"/>
                </a:cxn>
                <a:cxn ang="0">
                  <a:pos x="21" y="42"/>
                </a:cxn>
                <a:cxn ang="0">
                  <a:pos x="29" y="40"/>
                </a:cxn>
                <a:cxn ang="0">
                  <a:pos x="36" y="36"/>
                </a:cxn>
                <a:cxn ang="0">
                  <a:pos x="41" y="29"/>
                </a:cxn>
                <a:cxn ang="0">
                  <a:pos x="43" y="21"/>
                </a:cxn>
                <a:cxn ang="0">
                  <a:pos x="43" y="21"/>
                </a:cxn>
              </a:cxnLst>
              <a:rect l="0" t="0" r="r" b="b"/>
              <a:pathLst>
                <a:path w="43" h="42">
                  <a:moveTo>
                    <a:pt x="43" y="21"/>
                  </a:moveTo>
                  <a:lnTo>
                    <a:pt x="41" y="13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6" y="36"/>
                  </a:lnTo>
                  <a:lnTo>
                    <a:pt x="13" y="40"/>
                  </a:lnTo>
                  <a:lnTo>
                    <a:pt x="21" y="42"/>
                  </a:lnTo>
                  <a:lnTo>
                    <a:pt x="29" y="40"/>
                  </a:lnTo>
                  <a:lnTo>
                    <a:pt x="36" y="36"/>
                  </a:lnTo>
                  <a:lnTo>
                    <a:pt x="41" y="29"/>
                  </a:lnTo>
                  <a:lnTo>
                    <a:pt x="43" y="21"/>
                  </a:lnTo>
                  <a:lnTo>
                    <a:pt x="43" y="21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236726C2-B170-466E-95AE-EE16874DD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2614"/>
              <a:ext cx="21" cy="21"/>
            </a:xfrm>
            <a:custGeom>
              <a:avLst/>
              <a:gdLst/>
              <a:ahLst/>
              <a:cxnLst>
                <a:cxn ang="0">
                  <a:pos x="42" y="21"/>
                </a:cxn>
                <a:cxn ang="0">
                  <a:pos x="40" y="13"/>
                </a:cxn>
                <a:cxn ang="0">
                  <a:pos x="36" y="6"/>
                </a:cxn>
                <a:cxn ang="0">
                  <a:pos x="29" y="2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3"/>
                </a:cxn>
                <a:cxn ang="0">
                  <a:pos x="0" y="21"/>
                </a:cxn>
                <a:cxn ang="0">
                  <a:pos x="1" y="29"/>
                </a:cxn>
                <a:cxn ang="0">
                  <a:pos x="6" y="36"/>
                </a:cxn>
                <a:cxn ang="0">
                  <a:pos x="13" y="41"/>
                </a:cxn>
                <a:cxn ang="0">
                  <a:pos x="21" y="42"/>
                </a:cxn>
                <a:cxn ang="0">
                  <a:pos x="29" y="41"/>
                </a:cxn>
                <a:cxn ang="0">
                  <a:pos x="36" y="36"/>
                </a:cxn>
                <a:cxn ang="0">
                  <a:pos x="40" y="29"/>
                </a:cxn>
                <a:cxn ang="0">
                  <a:pos x="42" y="21"/>
                </a:cxn>
                <a:cxn ang="0">
                  <a:pos x="42" y="21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lnTo>
                    <a:pt x="40" y="13"/>
                  </a:lnTo>
                  <a:lnTo>
                    <a:pt x="36" y="6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21" y="42"/>
                  </a:lnTo>
                  <a:lnTo>
                    <a:pt x="29" y="41"/>
                  </a:lnTo>
                  <a:lnTo>
                    <a:pt x="36" y="36"/>
                  </a:lnTo>
                  <a:lnTo>
                    <a:pt x="40" y="29"/>
                  </a:lnTo>
                  <a:lnTo>
                    <a:pt x="42" y="21"/>
                  </a:lnTo>
                  <a:lnTo>
                    <a:pt x="42" y="21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>
                    <a:lumMod val="60000"/>
                    <a:lumOff val="40000"/>
                  </a:schemeClr>
                </a:solidFill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473344"/>
      </p:ext>
    </p:extLst>
  </p:cSld>
  <p:clrMapOvr>
    <a:masterClrMapping/>
  </p:clrMapOvr>
  <p:transition spd="med">
    <p:pull dir="l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2611</TotalTime>
  <Words>1544</Words>
  <Application>Microsoft Macintosh PowerPoint</Application>
  <PresentationFormat>Letter Paper (8.5x11 in)</PresentationFormat>
  <Paragraphs>209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Arial,Sans-Serif</vt:lpstr>
      <vt:lpstr>Calibri</vt:lpstr>
      <vt:lpstr>Century Gothic</vt:lpstr>
      <vt:lpstr>Times</vt:lpstr>
      <vt:lpstr>Wingdings</vt:lpstr>
      <vt:lpstr>Wingdings 3</vt:lpstr>
      <vt:lpstr>Ion Boardroom</vt:lpstr>
      <vt:lpstr>Administrators’      Meeting     August 29, 2023</vt:lpstr>
      <vt:lpstr>Duties and Responsibilities</vt:lpstr>
      <vt:lpstr>DUTIES (CON’T)</vt:lpstr>
      <vt:lpstr>DUTIES (CON’T)</vt:lpstr>
      <vt:lpstr>Items Needing Board Approval:</vt:lpstr>
      <vt:lpstr>Items Needing Board Approval (Professional Development)</vt:lpstr>
      <vt:lpstr> Change in Use / Splitting Rooms / KG and Pre-k rooms with toilets </vt:lpstr>
      <vt:lpstr> Construction </vt:lpstr>
      <vt:lpstr> Construction </vt:lpstr>
      <vt:lpstr>Transportation            Issues</vt:lpstr>
      <vt:lpstr>Transportation Department</vt:lpstr>
      <vt:lpstr>TRANSPORTATION (CON’T)</vt:lpstr>
      <vt:lpstr>Transportation Forms</vt:lpstr>
      <vt:lpstr>PowerPoint Presentation</vt:lpstr>
      <vt:lpstr>Maintenance</vt:lpstr>
      <vt:lpstr>Timesheets</vt:lpstr>
      <vt:lpstr> TIMESHEETS </vt:lpstr>
      <vt:lpstr>CAFETERIA</vt:lpstr>
      <vt:lpstr> CAFETERIA </vt:lpstr>
      <vt:lpstr> CAFETERIA </vt:lpstr>
      <vt:lpstr> CAFETERIA </vt:lpstr>
      <vt:lpstr> CAFETERIA </vt:lpstr>
      <vt:lpstr>BUDGET </vt:lpstr>
      <vt:lpstr>Budget</vt:lpstr>
      <vt:lpstr>BUDGET (CON’T)</vt:lpstr>
      <vt:lpstr>PURCHASING</vt:lpstr>
      <vt:lpstr>Budget Accounts</vt:lpstr>
      <vt:lpstr>Budget Account (Con’t)</vt:lpstr>
      <vt:lpstr>Budget Account (Con’t)</vt:lpstr>
      <vt:lpstr>VARIOUS ITEMS</vt:lpstr>
      <vt:lpstr>Questions</vt:lpstr>
    </vt:vector>
  </TitlesOfParts>
  <Company>Linden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Administrators Meeting</dc:title>
  <dc:creator>Joseph Cataline</dc:creator>
  <cp:lastModifiedBy>Microsoft Office User</cp:lastModifiedBy>
  <cp:revision>134</cp:revision>
  <cp:lastPrinted>2016-08-23T20:12:15Z</cp:lastPrinted>
  <dcterms:created xsi:type="dcterms:W3CDTF">2006-08-24T13:43:30Z</dcterms:created>
  <dcterms:modified xsi:type="dcterms:W3CDTF">2023-08-29T13:25:46Z</dcterms:modified>
</cp:coreProperties>
</file>